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7" r:id="rId2"/>
    <p:sldId id="258" r:id="rId3"/>
    <p:sldId id="259" r:id="rId4"/>
    <p:sldId id="295" r:id="rId5"/>
    <p:sldId id="296" r:id="rId6"/>
    <p:sldId id="297" r:id="rId7"/>
    <p:sldId id="298" r:id="rId8"/>
    <p:sldId id="266" r:id="rId9"/>
    <p:sldId id="299" r:id="rId10"/>
    <p:sldId id="300" r:id="rId11"/>
    <p:sldId id="301" r:id="rId12"/>
    <p:sldId id="267" r:id="rId13"/>
    <p:sldId id="268" r:id="rId14"/>
    <p:sldId id="269" r:id="rId15"/>
    <p:sldId id="270" r:id="rId16"/>
    <p:sldId id="271" r:id="rId17"/>
    <p:sldId id="272" r:id="rId18"/>
    <p:sldId id="273" r:id="rId19"/>
    <p:sldId id="274" r:id="rId20"/>
    <p:sldId id="302" r:id="rId21"/>
    <p:sldId id="276" r:id="rId22"/>
    <p:sldId id="303" r:id="rId23"/>
    <p:sldId id="275" r:id="rId24"/>
    <p:sldId id="278" r:id="rId25"/>
    <p:sldId id="279" r:id="rId26"/>
    <p:sldId id="304" r:id="rId27"/>
    <p:sldId id="280" r:id="rId28"/>
    <p:sldId id="305" r:id="rId29"/>
    <p:sldId id="281" r:id="rId30"/>
    <p:sldId id="282" r:id="rId31"/>
    <p:sldId id="283" r:id="rId32"/>
    <p:sldId id="285" r:id="rId33"/>
    <p:sldId id="284" r:id="rId34"/>
    <p:sldId id="286" r:id="rId35"/>
    <p:sldId id="287" r:id="rId36"/>
    <p:sldId id="306" r:id="rId37"/>
    <p:sldId id="307" r:id="rId38"/>
    <p:sldId id="289" r:id="rId39"/>
    <p:sldId id="290" r:id="rId40"/>
    <p:sldId id="291" r:id="rId41"/>
    <p:sldId id="30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360" autoAdjust="0"/>
  </p:normalViewPr>
  <p:slideViewPr>
    <p:cSldViewPr>
      <p:cViewPr varScale="1">
        <p:scale>
          <a:sx n="89" d="100"/>
          <a:sy n="89" d="100"/>
        </p:scale>
        <p:origin x="174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5400" cap="flat" cmpd="sng" algn="ctr">
              <a:solidFill>
                <a:schemeClr val="dk1">
                  <a:shade val="50000"/>
                </a:schemeClr>
              </a:solidFill>
              <a:prstDash val="solid"/>
            </a:ln>
            <a:effectLst/>
          </c:spPr>
          <c:marker>
            <c:symbol val="none"/>
          </c:marker>
          <c:cat>
            <c:numRef>
              <c:f>Sheet1!$E$2:$E$12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cat>
          <c:val>
            <c:numRef>
              <c:f>Sheet1!$D$2:$D$12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val>
          <c:smooth val="0"/>
        </c:ser>
        <c:dLbls>
          <c:showLegendKey val="0"/>
          <c:showVal val="0"/>
          <c:showCatName val="0"/>
          <c:showSerName val="0"/>
          <c:showPercent val="0"/>
          <c:showBubbleSize val="0"/>
        </c:dLbls>
        <c:smooth val="0"/>
        <c:axId val="-2139887856"/>
        <c:axId val="-2141874048"/>
      </c:lineChart>
      <c:catAx>
        <c:axId val="-2139887856"/>
        <c:scaling>
          <c:orientation val="minMax"/>
        </c:scaling>
        <c:delete val="0"/>
        <c:axPos val="b"/>
        <c:title>
          <c:tx>
            <c:rich>
              <a:bodyPr/>
              <a:lstStyle/>
              <a:p>
                <a:pPr>
                  <a:defRPr/>
                </a:pPr>
                <a:r>
                  <a:rPr lang="en-US"/>
                  <a:t>Participant Judgment</a:t>
                </a:r>
              </a:p>
            </c:rich>
          </c:tx>
          <c:layout/>
          <c:overlay val="0"/>
        </c:title>
        <c:numFmt formatCode="General" sourceLinked="1"/>
        <c:majorTickMark val="none"/>
        <c:minorTickMark val="none"/>
        <c:tickLblPos val="nextTo"/>
        <c:crossAx val="-2141874048"/>
        <c:crosses val="autoZero"/>
        <c:auto val="1"/>
        <c:lblAlgn val="ctr"/>
        <c:lblOffset val="100"/>
        <c:noMultiLvlLbl val="0"/>
      </c:catAx>
      <c:valAx>
        <c:axId val="-2141874048"/>
        <c:scaling>
          <c:orientation val="minMax"/>
          <c:max val="100.0"/>
        </c:scaling>
        <c:delete val="0"/>
        <c:axPos val="l"/>
        <c:title>
          <c:tx>
            <c:rich>
              <a:bodyPr/>
              <a:lstStyle/>
              <a:p>
                <a:pPr>
                  <a:defRPr/>
                </a:pPr>
                <a:r>
                  <a:rPr lang="en-US"/>
                  <a:t>Real Judgment</a:t>
                </a:r>
              </a:p>
            </c:rich>
          </c:tx>
          <c:layout/>
          <c:overlay val="0"/>
        </c:title>
        <c:numFmt formatCode="General" sourceLinked="1"/>
        <c:majorTickMark val="out"/>
        <c:minorTickMark val="none"/>
        <c:tickLblPos val="nextTo"/>
        <c:crossAx val="-213988785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0587780355762"/>
          <c:y val="0.0416666666666667"/>
          <c:w val="0.931941221964424"/>
          <c:h val="0.923611111111111"/>
        </c:manualLayout>
      </c:layout>
      <c:scatterChart>
        <c:scatterStyle val="lineMarker"/>
        <c:varyColors val="0"/>
        <c:ser>
          <c:idx val="0"/>
          <c:order val="0"/>
          <c:spPr>
            <a:ln w="28575">
              <a:noFill/>
            </a:ln>
          </c:spPr>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139629792"/>
        <c:axId val="-2141868064"/>
      </c:scatterChart>
      <c:valAx>
        <c:axId val="-2139629792"/>
        <c:scaling>
          <c:orientation val="minMax"/>
        </c:scaling>
        <c:delete val="1"/>
        <c:axPos val="b"/>
        <c:numFmt formatCode="General" sourceLinked="1"/>
        <c:majorTickMark val="out"/>
        <c:minorTickMark val="none"/>
        <c:tickLblPos val="none"/>
        <c:crossAx val="-2141868064"/>
        <c:crosses val="autoZero"/>
        <c:crossBetween val="midCat"/>
      </c:valAx>
      <c:valAx>
        <c:axId val="-2141868064"/>
        <c:scaling>
          <c:orientation val="minMax"/>
        </c:scaling>
        <c:delete val="1"/>
        <c:axPos val="l"/>
        <c:numFmt formatCode="General" sourceLinked="1"/>
        <c:majorTickMark val="out"/>
        <c:minorTickMark val="none"/>
        <c:tickLblPos val="none"/>
        <c:crossAx val="-213962979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5400" cap="flat" cmpd="sng" algn="ctr">
              <a:solidFill>
                <a:schemeClr val="dk1">
                  <a:shade val="50000"/>
                </a:schemeClr>
              </a:solidFill>
              <a:prstDash val="solid"/>
            </a:ln>
            <a:effectLst/>
          </c:spPr>
          <c:marker>
            <c:symbol val="none"/>
          </c:marker>
          <c:cat>
            <c:numRef>
              <c:f>Sheet1!$E$2:$E$12</c:f>
              <c:numCache>
                <c:formatCode>General</c:formatCode>
                <c:ptCount val="11"/>
                <c:pt idx="0">
                  <c:v>0.0</c:v>
                </c:pt>
                <c:pt idx="1">
                  <c:v>10.0</c:v>
                </c:pt>
                <c:pt idx="2">
                  <c:v>20.0</c:v>
                </c:pt>
                <c:pt idx="3">
                  <c:v>30.0</c:v>
                </c:pt>
                <c:pt idx="4">
                  <c:v>40.0</c:v>
                </c:pt>
                <c:pt idx="5">
                  <c:v>50.0</c:v>
                </c:pt>
                <c:pt idx="6">
                  <c:v>60.0</c:v>
                </c:pt>
                <c:pt idx="7">
                  <c:v>70.0</c:v>
                </c:pt>
                <c:pt idx="8">
                  <c:v>80.0</c:v>
                </c:pt>
                <c:pt idx="9">
                  <c:v>90.0</c:v>
                </c:pt>
                <c:pt idx="10">
                  <c:v>100.0</c:v>
                </c:pt>
              </c:numCache>
            </c:numRef>
          </c:cat>
          <c:val>
            <c:numRef>
              <c:f>Sheet1!$D$14:$D$24</c:f>
              <c:numCache>
                <c:formatCode>General</c:formatCode>
                <c:ptCount val="11"/>
                <c:pt idx="0">
                  <c:v>50.0</c:v>
                </c:pt>
                <c:pt idx="1">
                  <c:v>50.0</c:v>
                </c:pt>
                <c:pt idx="2">
                  <c:v>50.0</c:v>
                </c:pt>
                <c:pt idx="3">
                  <c:v>50.0</c:v>
                </c:pt>
                <c:pt idx="4">
                  <c:v>50.0</c:v>
                </c:pt>
                <c:pt idx="5">
                  <c:v>50.0</c:v>
                </c:pt>
                <c:pt idx="6">
                  <c:v>50.0</c:v>
                </c:pt>
                <c:pt idx="7">
                  <c:v>50.0</c:v>
                </c:pt>
                <c:pt idx="8">
                  <c:v>50.0</c:v>
                </c:pt>
                <c:pt idx="9">
                  <c:v>50.0</c:v>
                </c:pt>
                <c:pt idx="10">
                  <c:v>50.0</c:v>
                </c:pt>
              </c:numCache>
            </c:numRef>
          </c:val>
          <c:smooth val="0"/>
        </c:ser>
        <c:dLbls>
          <c:showLegendKey val="0"/>
          <c:showVal val="0"/>
          <c:showCatName val="0"/>
          <c:showSerName val="0"/>
          <c:showPercent val="0"/>
          <c:showBubbleSize val="0"/>
        </c:dLbls>
        <c:smooth val="0"/>
        <c:axId val="-2138393360"/>
        <c:axId val="2117524000"/>
      </c:lineChart>
      <c:catAx>
        <c:axId val="-2138393360"/>
        <c:scaling>
          <c:orientation val="minMax"/>
        </c:scaling>
        <c:delete val="0"/>
        <c:axPos val="b"/>
        <c:title>
          <c:tx>
            <c:rich>
              <a:bodyPr/>
              <a:lstStyle/>
              <a:p>
                <a:pPr>
                  <a:defRPr/>
                </a:pPr>
                <a:r>
                  <a:rPr lang="en-US"/>
                  <a:t>Participant Judgment</a:t>
                </a:r>
              </a:p>
            </c:rich>
          </c:tx>
          <c:layout/>
          <c:overlay val="0"/>
        </c:title>
        <c:numFmt formatCode="General" sourceLinked="1"/>
        <c:majorTickMark val="none"/>
        <c:minorTickMark val="none"/>
        <c:tickLblPos val="nextTo"/>
        <c:crossAx val="2117524000"/>
        <c:crosses val="autoZero"/>
        <c:auto val="1"/>
        <c:lblAlgn val="ctr"/>
        <c:lblOffset val="100"/>
        <c:noMultiLvlLbl val="0"/>
      </c:catAx>
      <c:valAx>
        <c:axId val="2117524000"/>
        <c:scaling>
          <c:orientation val="minMax"/>
          <c:max val="100.0"/>
        </c:scaling>
        <c:delete val="0"/>
        <c:axPos val="l"/>
        <c:title>
          <c:tx>
            <c:rich>
              <a:bodyPr/>
              <a:lstStyle/>
              <a:p>
                <a:pPr>
                  <a:defRPr/>
                </a:pPr>
                <a:r>
                  <a:rPr lang="en-US"/>
                  <a:t>Real Judgment</a:t>
                </a:r>
              </a:p>
            </c:rich>
          </c:tx>
          <c:layout/>
          <c:overlay val="0"/>
        </c:title>
        <c:numFmt formatCode="General" sourceLinked="1"/>
        <c:majorTickMark val="out"/>
        <c:minorTickMark val="none"/>
        <c:tickLblPos val="nextTo"/>
        <c:crossAx val="-2138393360"/>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0587780355762"/>
          <c:y val="0.0416666666666667"/>
          <c:w val="0.931941221964424"/>
          <c:h val="0.923611111111112"/>
        </c:manualLayout>
      </c:layout>
      <c:scatterChart>
        <c:scatterStyle val="lineMarker"/>
        <c:varyColors val="0"/>
        <c:ser>
          <c:idx val="0"/>
          <c:order val="0"/>
          <c:spPr>
            <a:ln w="28575">
              <a:noFill/>
            </a:ln>
          </c:spPr>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117582032"/>
        <c:axId val="2117584816"/>
      </c:scatterChart>
      <c:valAx>
        <c:axId val="2117582032"/>
        <c:scaling>
          <c:orientation val="minMax"/>
        </c:scaling>
        <c:delete val="1"/>
        <c:axPos val="b"/>
        <c:numFmt formatCode="General" sourceLinked="1"/>
        <c:majorTickMark val="out"/>
        <c:minorTickMark val="none"/>
        <c:tickLblPos val="none"/>
        <c:crossAx val="2117584816"/>
        <c:crosses val="autoZero"/>
        <c:crossBetween val="midCat"/>
      </c:valAx>
      <c:valAx>
        <c:axId val="2117584816"/>
        <c:scaling>
          <c:orientation val="minMax"/>
        </c:scaling>
        <c:delete val="1"/>
        <c:axPos val="l"/>
        <c:numFmt formatCode="General" sourceLinked="1"/>
        <c:majorTickMark val="out"/>
        <c:minorTickMark val="none"/>
        <c:tickLblPos val="none"/>
        <c:crossAx val="2117582032"/>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spPr>
              <a:ln w="25400" cap="flat" cmpd="sng" algn="ctr">
                <a:solidFill>
                  <a:schemeClr val="dk1"/>
                </a:solidFill>
                <a:prstDash val="solid"/>
              </a:ln>
              <a:effectLst>
                <a:outerShdw blurRad="40000" dist="20000" dir="5400000" rotWithShape="0">
                  <a:srgbClr val="000000">
                    <a:alpha val="38000"/>
                  </a:srgbClr>
                </a:outerShdw>
              </a:effectLst>
            </c:spPr>
            <c:trendlineType val="linear"/>
            <c:dispRSqr val="0"/>
            <c:dispEq val="1"/>
            <c:trendlineLbl>
              <c:layout>
                <c:manualLayout>
                  <c:x val="-0.427157451472412"/>
                  <c:y val="-0.136630134973586"/>
                </c:manualLayout>
              </c:layout>
              <c:numFmt formatCode="General" sourceLinked="0"/>
            </c:trendlineLbl>
          </c:trendline>
          <c:xVal>
            <c:numRef>
              <c:f>Sheet1!$A$2:$A$221</c:f>
              <c:numCache>
                <c:formatCode>General</c:formatCode>
                <c:ptCount val="220"/>
                <c:pt idx="0">
                  <c:v>0.0</c:v>
                </c:pt>
                <c:pt idx="1">
                  <c:v>10.0</c:v>
                </c:pt>
                <c:pt idx="2">
                  <c:v>20.0</c:v>
                </c:pt>
                <c:pt idx="3">
                  <c:v>30.0</c:v>
                </c:pt>
                <c:pt idx="4">
                  <c:v>40.0</c:v>
                </c:pt>
                <c:pt idx="5">
                  <c:v>50.0</c:v>
                </c:pt>
                <c:pt idx="6">
                  <c:v>60.0</c:v>
                </c:pt>
                <c:pt idx="7">
                  <c:v>70.0</c:v>
                </c:pt>
                <c:pt idx="8">
                  <c:v>80.0</c:v>
                </c:pt>
                <c:pt idx="9">
                  <c:v>90.0</c:v>
                </c:pt>
                <c:pt idx="10">
                  <c:v>100.0</c:v>
                </c:pt>
                <c:pt idx="11">
                  <c:v>0.0</c:v>
                </c:pt>
                <c:pt idx="12">
                  <c:v>10.0</c:v>
                </c:pt>
                <c:pt idx="13">
                  <c:v>20.0</c:v>
                </c:pt>
                <c:pt idx="14">
                  <c:v>30.0</c:v>
                </c:pt>
                <c:pt idx="15">
                  <c:v>40.0</c:v>
                </c:pt>
                <c:pt idx="16">
                  <c:v>50.0</c:v>
                </c:pt>
                <c:pt idx="17">
                  <c:v>60.0</c:v>
                </c:pt>
                <c:pt idx="18">
                  <c:v>70.0</c:v>
                </c:pt>
                <c:pt idx="19">
                  <c:v>80.0</c:v>
                </c:pt>
                <c:pt idx="20">
                  <c:v>90.0</c:v>
                </c:pt>
                <c:pt idx="21">
                  <c:v>100.0</c:v>
                </c:pt>
                <c:pt idx="22">
                  <c:v>0.0</c:v>
                </c:pt>
                <c:pt idx="23">
                  <c:v>10.0</c:v>
                </c:pt>
                <c:pt idx="24">
                  <c:v>20.0</c:v>
                </c:pt>
                <c:pt idx="25">
                  <c:v>30.0</c:v>
                </c:pt>
                <c:pt idx="26">
                  <c:v>40.0</c:v>
                </c:pt>
                <c:pt idx="27">
                  <c:v>50.0</c:v>
                </c:pt>
                <c:pt idx="28">
                  <c:v>60.0</c:v>
                </c:pt>
                <c:pt idx="29">
                  <c:v>70.0</c:v>
                </c:pt>
                <c:pt idx="30">
                  <c:v>80.0</c:v>
                </c:pt>
                <c:pt idx="31">
                  <c:v>90.0</c:v>
                </c:pt>
                <c:pt idx="32">
                  <c:v>100.0</c:v>
                </c:pt>
                <c:pt idx="33">
                  <c:v>0.0</c:v>
                </c:pt>
                <c:pt idx="34">
                  <c:v>10.0</c:v>
                </c:pt>
                <c:pt idx="35">
                  <c:v>20.0</c:v>
                </c:pt>
                <c:pt idx="36">
                  <c:v>30.0</c:v>
                </c:pt>
                <c:pt idx="37">
                  <c:v>40.0</c:v>
                </c:pt>
                <c:pt idx="38">
                  <c:v>50.0</c:v>
                </c:pt>
                <c:pt idx="39">
                  <c:v>60.0</c:v>
                </c:pt>
                <c:pt idx="40">
                  <c:v>70.0</c:v>
                </c:pt>
                <c:pt idx="41">
                  <c:v>80.0</c:v>
                </c:pt>
                <c:pt idx="42">
                  <c:v>90.0</c:v>
                </c:pt>
                <c:pt idx="43">
                  <c:v>100.0</c:v>
                </c:pt>
                <c:pt idx="44">
                  <c:v>0.0</c:v>
                </c:pt>
                <c:pt idx="45">
                  <c:v>10.0</c:v>
                </c:pt>
                <c:pt idx="46">
                  <c:v>20.0</c:v>
                </c:pt>
                <c:pt idx="47">
                  <c:v>30.0</c:v>
                </c:pt>
                <c:pt idx="48">
                  <c:v>40.0</c:v>
                </c:pt>
                <c:pt idx="49">
                  <c:v>50.0</c:v>
                </c:pt>
                <c:pt idx="50">
                  <c:v>60.0</c:v>
                </c:pt>
                <c:pt idx="51">
                  <c:v>70.0</c:v>
                </c:pt>
                <c:pt idx="52">
                  <c:v>80.0</c:v>
                </c:pt>
                <c:pt idx="53">
                  <c:v>90.0</c:v>
                </c:pt>
                <c:pt idx="54">
                  <c:v>100.0</c:v>
                </c:pt>
                <c:pt idx="55">
                  <c:v>0.0</c:v>
                </c:pt>
                <c:pt idx="56">
                  <c:v>10.0</c:v>
                </c:pt>
                <c:pt idx="57">
                  <c:v>20.0</c:v>
                </c:pt>
                <c:pt idx="58">
                  <c:v>30.0</c:v>
                </c:pt>
                <c:pt idx="59">
                  <c:v>40.0</c:v>
                </c:pt>
                <c:pt idx="60">
                  <c:v>50.0</c:v>
                </c:pt>
                <c:pt idx="61">
                  <c:v>60.0</c:v>
                </c:pt>
                <c:pt idx="62">
                  <c:v>70.0</c:v>
                </c:pt>
                <c:pt idx="63">
                  <c:v>80.0</c:v>
                </c:pt>
                <c:pt idx="64">
                  <c:v>90.0</c:v>
                </c:pt>
                <c:pt idx="65">
                  <c:v>100.0</c:v>
                </c:pt>
                <c:pt idx="66">
                  <c:v>0.0</c:v>
                </c:pt>
                <c:pt idx="67">
                  <c:v>10.0</c:v>
                </c:pt>
                <c:pt idx="68">
                  <c:v>20.0</c:v>
                </c:pt>
                <c:pt idx="69">
                  <c:v>30.0</c:v>
                </c:pt>
                <c:pt idx="70">
                  <c:v>40.0</c:v>
                </c:pt>
                <c:pt idx="71">
                  <c:v>50.0</c:v>
                </c:pt>
                <c:pt idx="72">
                  <c:v>60.0</c:v>
                </c:pt>
                <c:pt idx="73">
                  <c:v>70.0</c:v>
                </c:pt>
                <c:pt idx="74">
                  <c:v>80.0</c:v>
                </c:pt>
                <c:pt idx="75">
                  <c:v>90.0</c:v>
                </c:pt>
                <c:pt idx="76">
                  <c:v>100.0</c:v>
                </c:pt>
                <c:pt idx="77">
                  <c:v>0.0</c:v>
                </c:pt>
                <c:pt idx="78">
                  <c:v>10.0</c:v>
                </c:pt>
                <c:pt idx="79">
                  <c:v>20.0</c:v>
                </c:pt>
                <c:pt idx="80">
                  <c:v>30.0</c:v>
                </c:pt>
                <c:pt idx="81">
                  <c:v>40.0</c:v>
                </c:pt>
                <c:pt idx="82">
                  <c:v>50.0</c:v>
                </c:pt>
                <c:pt idx="83">
                  <c:v>60.0</c:v>
                </c:pt>
                <c:pt idx="84">
                  <c:v>70.0</c:v>
                </c:pt>
                <c:pt idx="85">
                  <c:v>80.0</c:v>
                </c:pt>
                <c:pt idx="86">
                  <c:v>90.0</c:v>
                </c:pt>
                <c:pt idx="87">
                  <c:v>100.0</c:v>
                </c:pt>
                <c:pt idx="88">
                  <c:v>0.0</c:v>
                </c:pt>
                <c:pt idx="89">
                  <c:v>10.0</c:v>
                </c:pt>
                <c:pt idx="90">
                  <c:v>20.0</c:v>
                </c:pt>
                <c:pt idx="91">
                  <c:v>30.0</c:v>
                </c:pt>
                <c:pt idx="92">
                  <c:v>40.0</c:v>
                </c:pt>
                <c:pt idx="93">
                  <c:v>50.0</c:v>
                </c:pt>
                <c:pt idx="94">
                  <c:v>60.0</c:v>
                </c:pt>
                <c:pt idx="95">
                  <c:v>70.0</c:v>
                </c:pt>
                <c:pt idx="96">
                  <c:v>80.0</c:v>
                </c:pt>
                <c:pt idx="97">
                  <c:v>90.0</c:v>
                </c:pt>
                <c:pt idx="98">
                  <c:v>100.0</c:v>
                </c:pt>
                <c:pt idx="99">
                  <c:v>0.0</c:v>
                </c:pt>
                <c:pt idx="100">
                  <c:v>10.0</c:v>
                </c:pt>
                <c:pt idx="101">
                  <c:v>20.0</c:v>
                </c:pt>
                <c:pt idx="102">
                  <c:v>30.0</c:v>
                </c:pt>
                <c:pt idx="103">
                  <c:v>40.0</c:v>
                </c:pt>
                <c:pt idx="104">
                  <c:v>50.0</c:v>
                </c:pt>
                <c:pt idx="105">
                  <c:v>60.0</c:v>
                </c:pt>
                <c:pt idx="106">
                  <c:v>70.0</c:v>
                </c:pt>
                <c:pt idx="107">
                  <c:v>80.0</c:v>
                </c:pt>
                <c:pt idx="108">
                  <c:v>90.0</c:v>
                </c:pt>
                <c:pt idx="109">
                  <c:v>100.0</c:v>
                </c:pt>
                <c:pt idx="110">
                  <c:v>0.0</c:v>
                </c:pt>
                <c:pt idx="111">
                  <c:v>10.0</c:v>
                </c:pt>
                <c:pt idx="112">
                  <c:v>20.0</c:v>
                </c:pt>
                <c:pt idx="113">
                  <c:v>30.0</c:v>
                </c:pt>
                <c:pt idx="114">
                  <c:v>40.0</c:v>
                </c:pt>
                <c:pt idx="115">
                  <c:v>50.0</c:v>
                </c:pt>
                <c:pt idx="116">
                  <c:v>60.0</c:v>
                </c:pt>
                <c:pt idx="117">
                  <c:v>70.0</c:v>
                </c:pt>
                <c:pt idx="118">
                  <c:v>80.0</c:v>
                </c:pt>
                <c:pt idx="119">
                  <c:v>90.0</c:v>
                </c:pt>
                <c:pt idx="120">
                  <c:v>100.0</c:v>
                </c:pt>
                <c:pt idx="121">
                  <c:v>0.0</c:v>
                </c:pt>
                <c:pt idx="122">
                  <c:v>10.0</c:v>
                </c:pt>
                <c:pt idx="123">
                  <c:v>20.0</c:v>
                </c:pt>
                <c:pt idx="124">
                  <c:v>30.0</c:v>
                </c:pt>
                <c:pt idx="125">
                  <c:v>40.0</c:v>
                </c:pt>
                <c:pt idx="126">
                  <c:v>50.0</c:v>
                </c:pt>
                <c:pt idx="127">
                  <c:v>60.0</c:v>
                </c:pt>
                <c:pt idx="128">
                  <c:v>70.0</c:v>
                </c:pt>
                <c:pt idx="129">
                  <c:v>80.0</c:v>
                </c:pt>
                <c:pt idx="130">
                  <c:v>90.0</c:v>
                </c:pt>
                <c:pt idx="131">
                  <c:v>100.0</c:v>
                </c:pt>
                <c:pt idx="132">
                  <c:v>0.0</c:v>
                </c:pt>
                <c:pt idx="133">
                  <c:v>10.0</c:v>
                </c:pt>
                <c:pt idx="134">
                  <c:v>20.0</c:v>
                </c:pt>
                <c:pt idx="135">
                  <c:v>30.0</c:v>
                </c:pt>
                <c:pt idx="136">
                  <c:v>40.0</c:v>
                </c:pt>
                <c:pt idx="137">
                  <c:v>50.0</c:v>
                </c:pt>
                <c:pt idx="138">
                  <c:v>60.0</c:v>
                </c:pt>
                <c:pt idx="139">
                  <c:v>70.0</c:v>
                </c:pt>
                <c:pt idx="140">
                  <c:v>80.0</c:v>
                </c:pt>
                <c:pt idx="141">
                  <c:v>90.0</c:v>
                </c:pt>
                <c:pt idx="142">
                  <c:v>100.0</c:v>
                </c:pt>
                <c:pt idx="143">
                  <c:v>0.0</c:v>
                </c:pt>
                <c:pt idx="144">
                  <c:v>10.0</c:v>
                </c:pt>
                <c:pt idx="145">
                  <c:v>20.0</c:v>
                </c:pt>
                <c:pt idx="146">
                  <c:v>30.0</c:v>
                </c:pt>
                <c:pt idx="147">
                  <c:v>40.0</c:v>
                </c:pt>
                <c:pt idx="148">
                  <c:v>50.0</c:v>
                </c:pt>
                <c:pt idx="149">
                  <c:v>60.0</c:v>
                </c:pt>
                <c:pt idx="150">
                  <c:v>70.0</c:v>
                </c:pt>
                <c:pt idx="151">
                  <c:v>80.0</c:v>
                </c:pt>
                <c:pt idx="152">
                  <c:v>90.0</c:v>
                </c:pt>
                <c:pt idx="153">
                  <c:v>100.0</c:v>
                </c:pt>
                <c:pt idx="154">
                  <c:v>0.0</c:v>
                </c:pt>
                <c:pt idx="155">
                  <c:v>10.0</c:v>
                </c:pt>
                <c:pt idx="156">
                  <c:v>20.0</c:v>
                </c:pt>
                <c:pt idx="157">
                  <c:v>30.0</c:v>
                </c:pt>
                <c:pt idx="158">
                  <c:v>40.0</c:v>
                </c:pt>
                <c:pt idx="159">
                  <c:v>50.0</c:v>
                </c:pt>
                <c:pt idx="160">
                  <c:v>60.0</c:v>
                </c:pt>
                <c:pt idx="161">
                  <c:v>70.0</c:v>
                </c:pt>
                <c:pt idx="162">
                  <c:v>80.0</c:v>
                </c:pt>
                <c:pt idx="163">
                  <c:v>90.0</c:v>
                </c:pt>
                <c:pt idx="164">
                  <c:v>100.0</c:v>
                </c:pt>
                <c:pt idx="165">
                  <c:v>0.0</c:v>
                </c:pt>
                <c:pt idx="166">
                  <c:v>10.0</c:v>
                </c:pt>
                <c:pt idx="167">
                  <c:v>20.0</c:v>
                </c:pt>
                <c:pt idx="168">
                  <c:v>30.0</c:v>
                </c:pt>
                <c:pt idx="169">
                  <c:v>40.0</c:v>
                </c:pt>
                <c:pt idx="170">
                  <c:v>50.0</c:v>
                </c:pt>
                <c:pt idx="171">
                  <c:v>60.0</c:v>
                </c:pt>
                <c:pt idx="172">
                  <c:v>70.0</c:v>
                </c:pt>
                <c:pt idx="173">
                  <c:v>80.0</c:v>
                </c:pt>
                <c:pt idx="174">
                  <c:v>90.0</c:v>
                </c:pt>
                <c:pt idx="175">
                  <c:v>100.0</c:v>
                </c:pt>
                <c:pt idx="176">
                  <c:v>0.0</c:v>
                </c:pt>
                <c:pt idx="177">
                  <c:v>10.0</c:v>
                </c:pt>
                <c:pt idx="178">
                  <c:v>20.0</c:v>
                </c:pt>
                <c:pt idx="179">
                  <c:v>30.0</c:v>
                </c:pt>
                <c:pt idx="180">
                  <c:v>40.0</c:v>
                </c:pt>
                <c:pt idx="181">
                  <c:v>50.0</c:v>
                </c:pt>
                <c:pt idx="182">
                  <c:v>60.0</c:v>
                </c:pt>
                <c:pt idx="183">
                  <c:v>70.0</c:v>
                </c:pt>
                <c:pt idx="184">
                  <c:v>80.0</c:v>
                </c:pt>
                <c:pt idx="185">
                  <c:v>90.0</c:v>
                </c:pt>
                <c:pt idx="186">
                  <c:v>100.0</c:v>
                </c:pt>
                <c:pt idx="187">
                  <c:v>0.0</c:v>
                </c:pt>
                <c:pt idx="188">
                  <c:v>10.0</c:v>
                </c:pt>
                <c:pt idx="189">
                  <c:v>20.0</c:v>
                </c:pt>
                <c:pt idx="190">
                  <c:v>30.0</c:v>
                </c:pt>
                <c:pt idx="191">
                  <c:v>40.0</c:v>
                </c:pt>
                <c:pt idx="192">
                  <c:v>50.0</c:v>
                </c:pt>
                <c:pt idx="193">
                  <c:v>60.0</c:v>
                </c:pt>
                <c:pt idx="194">
                  <c:v>70.0</c:v>
                </c:pt>
                <c:pt idx="195">
                  <c:v>80.0</c:v>
                </c:pt>
                <c:pt idx="196">
                  <c:v>90.0</c:v>
                </c:pt>
                <c:pt idx="197">
                  <c:v>100.0</c:v>
                </c:pt>
                <c:pt idx="198">
                  <c:v>0.0</c:v>
                </c:pt>
                <c:pt idx="199">
                  <c:v>10.0</c:v>
                </c:pt>
                <c:pt idx="200">
                  <c:v>20.0</c:v>
                </c:pt>
                <c:pt idx="201">
                  <c:v>30.0</c:v>
                </c:pt>
                <c:pt idx="202">
                  <c:v>40.0</c:v>
                </c:pt>
                <c:pt idx="203">
                  <c:v>50.0</c:v>
                </c:pt>
                <c:pt idx="204">
                  <c:v>60.0</c:v>
                </c:pt>
                <c:pt idx="205">
                  <c:v>70.0</c:v>
                </c:pt>
                <c:pt idx="206">
                  <c:v>80.0</c:v>
                </c:pt>
                <c:pt idx="207">
                  <c:v>90.0</c:v>
                </c:pt>
                <c:pt idx="208">
                  <c:v>100.0</c:v>
                </c:pt>
                <c:pt idx="209">
                  <c:v>0.0</c:v>
                </c:pt>
                <c:pt idx="210">
                  <c:v>10.0</c:v>
                </c:pt>
                <c:pt idx="211">
                  <c:v>20.0</c:v>
                </c:pt>
                <c:pt idx="212">
                  <c:v>30.0</c:v>
                </c:pt>
                <c:pt idx="213">
                  <c:v>40.0</c:v>
                </c:pt>
                <c:pt idx="214">
                  <c:v>50.0</c:v>
                </c:pt>
                <c:pt idx="215">
                  <c:v>60.0</c:v>
                </c:pt>
                <c:pt idx="216">
                  <c:v>70.0</c:v>
                </c:pt>
                <c:pt idx="217">
                  <c:v>80.0</c:v>
                </c:pt>
                <c:pt idx="218">
                  <c:v>90.0</c:v>
                </c:pt>
                <c:pt idx="219">
                  <c:v>100.0</c:v>
                </c:pt>
              </c:numCache>
            </c:numRef>
          </c:xVal>
          <c:yVal>
            <c:numRef>
              <c:f>Sheet1!$B$2:$B$221</c:f>
              <c:numCache>
                <c:formatCode>General</c:formatCode>
                <c:ptCount val="220"/>
                <c:pt idx="0">
                  <c:v>54.69000000000001</c:v>
                </c:pt>
                <c:pt idx="1">
                  <c:v>57.35</c:v>
                </c:pt>
                <c:pt idx="2">
                  <c:v>60.01</c:v>
                </c:pt>
                <c:pt idx="3">
                  <c:v>62.67</c:v>
                </c:pt>
                <c:pt idx="4">
                  <c:v>65.33</c:v>
                </c:pt>
                <c:pt idx="5">
                  <c:v>67.99</c:v>
                </c:pt>
                <c:pt idx="6">
                  <c:v>70.65</c:v>
                </c:pt>
                <c:pt idx="7">
                  <c:v>73.31</c:v>
                </c:pt>
                <c:pt idx="8">
                  <c:v>75.97</c:v>
                </c:pt>
                <c:pt idx="9">
                  <c:v>78.63</c:v>
                </c:pt>
                <c:pt idx="10">
                  <c:v>81.29</c:v>
                </c:pt>
                <c:pt idx="11">
                  <c:v>59.29000000000001</c:v>
                </c:pt>
                <c:pt idx="12">
                  <c:v>61.65</c:v>
                </c:pt>
                <c:pt idx="13">
                  <c:v>64.01</c:v>
                </c:pt>
                <c:pt idx="14">
                  <c:v>66.37</c:v>
                </c:pt>
                <c:pt idx="15">
                  <c:v>68.73</c:v>
                </c:pt>
                <c:pt idx="16">
                  <c:v>71.09</c:v>
                </c:pt>
                <c:pt idx="17">
                  <c:v>73.45</c:v>
                </c:pt>
                <c:pt idx="18">
                  <c:v>75.81</c:v>
                </c:pt>
                <c:pt idx="19">
                  <c:v>78.16999999999998</c:v>
                </c:pt>
                <c:pt idx="20">
                  <c:v>80.53</c:v>
                </c:pt>
                <c:pt idx="21">
                  <c:v>82.89</c:v>
                </c:pt>
                <c:pt idx="22">
                  <c:v>51.41</c:v>
                </c:pt>
                <c:pt idx="23">
                  <c:v>54.97</c:v>
                </c:pt>
                <c:pt idx="24">
                  <c:v>58.53000000000001</c:v>
                </c:pt>
                <c:pt idx="25">
                  <c:v>62.09</c:v>
                </c:pt>
                <c:pt idx="26">
                  <c:v>65.65</c:v>
                </c:pt>
                <c:pt idx="27">
                  <c:v>69.21</c:v>
                </c:pt>
                <c:pt idx="28">
                  <c:v>72.77</c:v>
                </c:pt>
                <c:pt idx="29">
                  <c:v>76.33</c:v>
                </c:pt>
                <c:pt idx="30">
                  <c:v>79.88999999999998</c:v>
                </c:pt>
                <c:pt idx="31">
                  <c:v>83.45000000000001</c:v>
                </c:pt>
                <c:pt idx="32">
                  <c:v>87.01</c:v>
                </c:pt>
                <c:pt idx="33">
                  <c:v>62.97</c:v>
                </c:pt>
                <c:pt idx="34">
                  <c:v>65.19</c:v>
                </c:pt>
                <c:pt idx="35">
                  <c:v>67.41000000000002</c:v>
                </c:pt>
                <c:pt idx="36">
                  <c:v>69.63</c:v>
                </c:pt>
                <c:pt idx="37">
                  <c:v>71.85</c:v>
                </c:pt>
                <c:pt idx="38">
                  <c:v>74.07</c:v>
                </c:pt>
                <c:pt idx="39">
                  <c:v>76.29</c:v>
                </c:pt>
                <c:pt idx="40">
                  <c:v>78.51</c:v>
                </c:pt>
                <c:pt idx="41">
                  <c:v>80.73</c:v>
                </c:pt>
                <c:pt idx="42">
                  <c:v>82.95</c:v>
                </c:pt>
                <c:pt idx="43">
                  <c:v>85.16999999999998</c:v>
                </c:pt>
                <c:pt idx="44">
                  <c:v>57.11</c:v>
                </c:pt>
                <c:pt idx="45">
                  <c:v>58.11</c:v>
                </c:pt>
                <c:pt idx="46">
                  <c:v>59.11</c:v>
                </c:pt>
                <c:pt idx="47">
                  <c:v>60.11</c:v>
                </c:pt>
                <c:pt idx="48">
                  <c:v>61.11</c:v>
                </c:pt>
                <c:pt idx="49">
                  <c:v>62.11</c:v>
                </c:pt>
                <c:pt idx="50">
                  <c:v>63.11</c:v>
                </c:pt>
                <c:pt idx="51">
                  <c:v>64.11</c:v>
                </c:pt>
                <c:pt idx="52">
                  <c:v>65.11</c:v>
                </c:pt>
                <c:pt idx="53">
                  <c:v>66.11</c:v>
                </c:pt>
                <c:pt idx="54">
                  <c:v>67.11</c:v>
                </c:pt>
                <c:pt idx="55">
                  <c:v>53.56</c:v>
                </c:pt>
                <c:pt idx="56">
                  <c:v>55.66000000000001</c:v>
                </c:pt>
                <c:pt idx="57">
                  <c:v>57.76000000000001</c:v>
                </c:pt>
                <c:pt idx="58">
                  <c:v>59.86</c:v>
                </c:pt>
                <c:pt idx="59">
                  <c:v>61.96</c:v>
                </c:pt>
                <c:pt idx="60">
                  <c:v>64.06</c:v>
                </c:pt>
                <c:pt idx="61">
                  <c:v>66.16</c:v>
                </c:pt>
                <c:pt idx="62">
                  <c:v>68.26</c:v>
                </c:pt>
                <c:pt idx="63">
                  <c:v>70.36</c:v>
                </c:pt>
                <c:pt idx="64">
                  <c:v>72.46000000000002</c:v>
                </c:pt>
                <c:pt idx="65">
                  <c:v>74.56</c:v>
                </c:pt>
                <c:pt idx="66">
                  <c:v>37.04</c:v>
                </c:pt>
                <c:pt idx="67">
                  <c:v>39.64</c:v>
                </c:pt>
                <c:pt idx="68">
                  <c:v>42.24</c:v>
                </c:pt>
                <c:pt idx="69">
                  <c:v>44.84</c:v>
                </c:pt>
                <c:pt idx="70">
                  <c:v>47.44</c:v>
                </c:pt>
                <c:pt idx="71">
                  <c:v>50.04</c:v>
                </c:pt>
                <c:pt idx="72">
                  <c:v>52.64</c:v>
                </c:pt>
                <c:pt idx="73">
                  <c:v>55.24000000000001</c:v>
                </c:pt>
                <c:pt idx="74">
                  <c:v>57.84</c:v>
                </c:pt>
                <c:pt idx="75">
                  <c:v>60.44</c:v>
                </c:pt>
                <c:pt idx="76">
                  <c:v>63.04</c:v>
                </c:pt>
                <c:pt idx="77">
                  <c:v>41.93</c:v>
                </c:pt>
                <c:pt idx="78">
                  <c:v>44.23000000000001</c:v>
                </c:pt>
                <c:pt idx="79">
                  <c:v>46.53</c:v>
                </c:pt>
                <c:pt idx="80">
                  <c:v>48.83</c:v>
                </c:pt>
                <c:pt idx="81">
                  <c:v>51.13</c:v>
                </c:pt>
                <c:pt idx="82">
                  <c:v>53.43</c:v>
                </c:pt>
                <c:pt idx="83">
                  <c:v>55.73000000000001</c:v>
                </c:pt>
                <c:pt idx="84">
                  <c:v>58.03</c:v>
                </c:pt>
                <c:pt idx="85">
                  <c:v>60.33</c:v>
                </c:pt>
                <c:pt idx="86">
                  <c:v>62.63000000000001</c:v>
                </c:pt>
                <c:pt idx="87">
                  <c:v>64.93</c:v>
                </c:pt>
                <c:pt idx="88">
                  <c:v>48.36</c:v>
                </c:pt>
                <c:pt idx="89">
                  <c:v>52.06</c:v>
                </c:pt>
                <c:pt idx="90">
                  <c:v>55.76000000000001</c:v>
                </c:pt>
                <c:pt idx="91">
                  <c:v>59.46</c:v>
                </c:pt>
                <c:pt idx="92">
                  <c:v>63.16000000000001</c:v>
                </c:pt>
                <c:pt idx="93">
                  <c:v>66.86</c:v>
                </c:pt>
                <c:pt idx="94">
                  <c:v>70.56</c:v>
                </c:pt>
                <c:pt idx="95">
                  <c:v>74.26</c:v>
                </c:pt>
                <c:pt idx="96">
                  <c:v>77.96000000000002</c:v>
                </c:pt>
                <c:pt idx="97">
                  <c:v>81.66</c:v>
                </c:pt>
                <c:pt idx="98">
                  <c:v>85.36</c:v>
                </c:pt>
                <c:pt idx="99">
                  <c:v>42.63</c:v>
                </c:pt>
                <c:pt idx="100">
                  <c:v>44.13</c:v>
                </c:pt>
                <c:pt idx="101">
                  <c:v>45.63</c:v>
                </c:pt>
                <c:pt idx="102">
                  <c:v>47.13</c:v>
                </c:pt>
                <c:pt idx="103">
                  <c:v>48.63</c:v>
                </c:pt>
                <c:pt idx="104">
                  <c:v>50.13</c:v>
                </c:pt>
                <c:pt idx="105">
                  <c:v>51.63</c:v>
                </c:pt>
                <c:pt idx="106">
                  <c:v>53.13</c:v>
                </c:pt>
                <c:pt idx="107">
                  <c:v>54.63</c:v>
                </c:pt>
                <c:pt idx="108">
                  <c:v>56.13</c:v>
                </c:pt>
                <c:pt idx="109">
                  <c:v>57.63</c:v>
                </c:pt>
                <c:pt idx="110">
                  <c:v>40.51</c:v>
                </c:pt>
                <c:pt idx="111">
                  <c:v>41.91</c:v>
                </c:pt>
                <c:pt idx="112">
                  <c:v>43.31</c:v>
                </c:pt>
                <c:pt idx="113">
                  <c:v>44.71</c:v>
                </c:pt>
                <c:pt idx="114">
                  <c:v>46.11</c:v>
                </c:pt>
                <c:pt idx="115">
                  <c:v>47.51</c:v>
                </c:pt>
                <c:pt idx="116">
                  <c:v>48.91</c:v>
                </c:pt>
                <c:pt idx="117">
                  <c:v>50.31</c:v>
                </c:pt>
                <c:pt idx="118">
                  <c:v>51.71</c:v>
                </c:pt>
                <c:pt idx="119">
                  <c:v>53.11</c:v>
                </c:pt>
                <c:pt idx="120">
                  <c:v>54.51</c:v>
                </c:pt>
                <c:pt idx="121">
                  <c:v>64.41000000000002</c:v>
                </c:pt>
                <c:pt idx="122">
                  <c:v>65.91000000000002</c:v>
                </c:pt>
                <c:pt idx="123">
                  <c:v>67.41000000000002</c:v>
                </c:pt>
                <c:pt idx="124">
                  <c:v>68.91000000000002</c:v>
                </c:pt>
                <c:pt idx="125">
                  <c:v>70.41000000000002</c:v>
                </c:pt>
                <c:pt idx="126">
                  <c:v>71.91000000000002</c:v>
                </c:pt>
                <c:pt idx="127">
                  <c:v>73.41000000000002</c:v>
                </c:pt>
                <c:pt idx="128">
                  <c:v>74.91000000000002</c:v>
                </c:pt>
                <c:pt idx="129">
                  <c:v>76.41000000000002</c:v>
                </c:pt>
                <c:pt idx="130">
                  <c:v>77.91000000000002</c:v>
                </c:pt>
                <c:pt idx="131">
                  <c:v>79.41000000000002</c:v>
                </c:pt>
                <c:pt idx="132">
                  <c:v>55.2</c:v>
                </c:pt>
                <c:pt idx="133">
                  <c:v>58.5</c:v>
                </c:pt>
                <c:pt idx="134">
                  <c:v>61.8</c:v>
                </c:pt>
                <c:pt idx="135">
                  <c:v>65.10000000000001</c:v>
                </c:pt>
                <c:pt idx="136">
                  <c:v>68.4</c:v>
                </c:pt>
                <c:pt idx="137">
                  <c:v>71.7</c:v>
                </c:pt>
                <c:pt idx="138">
                  <c:v>75.0</c:v>
                </c:pt>
                <c:pt idx="139">
                  <c:v>78.30000000000001</c:v>
                </c:pt>
                <c:pt idx="140">
                  <c:v>81.60000000000001</c:v>
                </c:pt>
                <c:pt idx="141">
                  <c:v>84.9</c:v>
                </c:pt>
                <c:pt idx="142">
                  <c:v>88.2</c:v>
                </c:pt>
                <c:pt idx="143">
                  <c:v>47.58</c:v>
                </c:pt>
                <c:pt idx="144">
                  <c:v>50.58</c:v>
                </c:pt>
                <c:pt idx="145">
                  <c:v>53.58</c:v>
                </c:pt>
                <c:pt idx="146">
                  <c:v>56.58</c:v>
                </c:pt>
                <c:pt idx="147">
                  <c:v>59.58</c:v>
                </c:pt>
                <c:pt idx="148">
                  <c:v>62.58</c:v>
                </c:pt>
                <c:pt idx="149">
                  <c:v>65.58</c:v>
                </c:pt>
                <c:pt idx="150">
                  <c:v>68.58</c:v>
                </c:pt>
                <c:pt idx="151">
                  <c:v>71.58</c:v>
                </c:pt>
                <c:pt idx="152">
                  <c:v>74.58</c:v>
                </c:pt>
                <c:pt idx="153">
                  <c:v>77.58</c:v>
                </c:pt>
                <c:pt idx="154">
                  <c:v>59.53</c:v>
                </c:pt>
                <c:pt idx="155">
                  <c:v>62.63</c:v>
                </c:pt>
                <c:pt idx="156">
                  <c:v>65.73</c:v>
                </c:pt>
                <c:pt idx="157">
                  <c:v>68.83</c:v>
                </c:pt>
                <c:pt idx="158">
                  <c:v>71.93</c:v>
                </c:pt>
                <c:pt idx="159">
                  <c:v>75.03</c:v>
                </c:pt>
                <c:pt idx="160">
                  <c:v>78.13</c:v>
                </c:pt>
                <c:pt idx="161">
                  <c:v>81.23</c:v>
                </c:pt>
                <c:pt idx="162">
                  <c:v>84.33</c:v>
                </c:pt>
                <c:pt idx="163">
                  <c:v>87.43</c:v>
                </c:pt>
                <c:pt idx="164">
                  <c:v>90.53</c:v>
                </c:pt>
                <c:pt idx="165">
                  <c:v>43.46</c:v>
                </c:pt>
                <c:pt idx="166">
                  <c:v>47.86</c:v>
                </c:pt>
                <c:pt idx="167">
                  <c:v>52.26000000000001</c:v>
                </c:pt>
                <c:pt idx="168">
                  <c:v>56.66000000000001</c:v>
                </c:pt>
                <c:pt idx="169">
                  <c:v>61.06</c:v>
                </c:pt>
                <c:pt idx="170">
                  <c:v>65.46000000000002</c:v>
                </c:pt>
                <c:pt idx="171">
                  <c:v>69.86</c:v>
                </c:pt>
                <c:pt idx="172">
                  <c:v>74.26</c:v>
                </c:pt>
                <c:pt idx="173">
                  <c:v>78.66</c:v>
                </c:pt>
                <c:pt idx="174">
                  <c:v>83.06</c:v>
                </c:pt>
                <c:pt idx="175">
                  <c:v>87.46000000000002</c:v>
                </c:pt>
                <c:pt idx="176">
                  <c:v>50.71</c:v>
                </c:pt>
                <c:pt idx="177">
                  <c:v>53.71</c:v>
                </c:pt>
                <c:pt idx="178">
                  <c:v>56.71</c:v>
                </c:pt>
                <c:pt idx="179">
                  <c:v>59.71</c:v>
                </c:pt>
                <c:pt idx="180">
                  <c:v>62.71</c:v>
                </c:pt>
                <c:pt idx="181">
                  <c:v>65.71000000000002</c:v>
                </c:pt>
                <c:pt idx="182">
                  <c:v>68.71000000000002</c:v>
                </c:pt>
                <c:pt idx="183">
                  <c:v>71.71000000000002</c:v>
                </c:pt>
                <c:pt idx="184">
                  <c:v>74.71000000000002</c:v>
                </c:pt>
                <c:pt idx="185">
                  <c:v>77.71000000000002</c:v>
                </c:pt>
                <c:pt idx="186">
                  <c:v>80.71000000000002</c:v>
                </c:pt>
                <c:pt idx="187">
                  <c:v>53.7</c:v>
                </c:pt>
                <c:pt idx="188">
                  <c:v>56.40000000000001</c:v>
                </c:pt>
                <c:pt idx="189">
                  <c:v>59.1</c:v>
                </c:pt>
                <c:pt idx="190">
                  <c:v>61.8</c:v>
                </c:pt>
                <c:pt idx="191">
                  <c:v>64.5</c:v>
                </c:pt>
                <c:pt idx="192">
                  <c:v>67.2</c:v>
                </c:pt>
                <c:pt idx="193">
                  <c:v>69.9</c:v>
                </c:pt>
                <c:pt idx="194">
                  <c:v>72.60000000000001</c:v>
                </c:pt>
                <c:pt idx="195">
                  <c:v>75.30000000000001</c:v>
                </c:pt>
                <c:pt idx="196">
                  <c:v>78.0</c:v>
                </c:pt>
                <c:pt idx="197">
                  <c:v>80.7</c:v>
                </c:pt>
                <c:pt idx="198">
                  <c:v>34.94</c:v>
                </c:pt>
                <c:pt idx="199">
                  <c:v>40.04</c:v>
                </c:pt>
                <c:pt idx="200">
                  <c:v>45.14</c:v>
                </c:pt>
                <c:pt idx="201">
                  <c:v>50.24000000000001</c:v>
                </c:pt>
                <c:pt idx="202">
                  <c:v>55.34</c:v>
                </c:pt>
                <c:pt idx="203">
                  <c:v>60.44</c:v>
                </c:pt>
                <c:pt idx="204">
                  <c:v>65.54</c:v>
                </c:pt>
                <c:pt idx="205">
                  <c:v>70.64</c:v>
                </c:pt>
                <c:pt idx="206">
                  <c:v>75.74</c:v>
                </c:pt>
                <c:pt idx="207">
                  <c:v>80.84</c:v>
                </c:pt>
                <c:pt idx="208">
                  <c:v>85.94000000000002</c:v>
                </c:pt>
                <c:pt idx="209">
                  <c:v>49.79000000000001</c:v>
                </c:pt>
                <c:pt idx="210">
                  <c:v>52.99</c:v>
                </c:pt>
                <c:pt idx="211">
                  <c:v>56.19000000000001</c:v>
                </c:pt>
                <c:pt idx="212">
                  <c:v>59.39</c:v>
                </c:pt>
                <c:pt idx="213">
                  <c:v>62.59</c:v>
                </c:pt>
                <c:pt idx="214">
                  <c:v>65.79</c:v>
                </c:pt>
                <c:pt idx="215">
                  <c:v>68.99</c:v>
                </c:pt>
                <c:pt idx="216">
                  <c:v>72.19</c:v>
                </c:pt>
                <c:pt idx="217">
                  <c:v>75.39</c:v>
                </c:pt>
                <c:pt idx="218">
                  <c:v>78.59</c:v>
                </c:pt>
                <c:pt idx="219">
                  <c:v>81.79</c:v>
                </c:pt>
              </c:numCache>
            </c:numRef>
          </c:yVal>
          <c:smooth val="0"/>
        </c:ser>
        <c:dLbls>
          <c:showLegendKey val="0"/>
          <c:showVal val="0"/>
          <c:showCatName val="0"/>
          <c:showSerName val="0"/>
          <c:showPercent val="0"/>
          <c:showBubbleSize val="0"/>
        </c:dLbls>
        <c:axId val="2146938880"/>
        <c:axId val="2146943856"/>
      </c:scatterChart>
      <c:valAx>
        <c:axId val="2146938880"/>
        <c:scaling>
          <c:orientation val="minMax"/>
          <c:max val="100.0"/>
        </c:scaling>
        <c:delete val="0"/>
        <c:axPos val="b"/>
        <c:title>
          <c:tx>
            <c:rich>
              <a:bodyPr/>
              <a:lstStyle/>
              <a:p>
                <a:pPr>
                  <a:defRPr/>
                </a:pPr>
                <a:r>
                  <a:rPr lang="en-US"/>
                  <a:t>Participant</a:t>
                </a:r>
                <a:r>
                  <a:rPr lang="en-US" baseline="0"/>
                  <a:t> Judgment</a:t>
                </a:r>
              </a:p>
            </c:rich>
          </c:tx>
          <c:layout/>
          <c:overlay val="0"/>
        </c:title>
        <c:numFmt formatCode="General" sourceLinked="1"/>
        <c:majorTickMark val="out"/>
        <c:minorTickMark val="none"/>
        <c:tickLblPos val="nextTo"/>
        <c:crossAx val="2146943856"/>
        <c:crosses val="autoZero"/>
        <c:crossBetween val="midCat"/>
      </c:valAx>
      <c:valAx>
        <c:axId val="2146943856"/>
        <c:scaling>
          <c:orientation val="minMax"/>
        </c:scaling>
        <c:delete val="0"/>
        <c:axPos val="l"/>
        <c:title>
          <c:tx>
            <c:rich>
              <a:bodyPr rot="-5400000" vert="horz"/>
              <a:lstStyle/>
              <a:p>
                <a:pPr>
                  <a:defRPr/>
                </a:pPr>
                <a:r>
                  <a:rPr lang="en-US"/>
                  <a:t>Real</a:t>
                </a:r>
                <a:r>
                  <a:rPr lang="en-US" baseline="0"/>
                  <a:t> Judgment</a:t>
                </a:r>
                <a:endParaRPr lang="en-US"/>
              </a:p>
            </c:rich>
          </c:tx>
          <c:layout/>
          <c:overlay val="0"/>
        </c:title>
        <c:numFmt formatCode="General" sourceLinked="1"/>
        <c:majorTickMark val="out"/>
        <c:minorTickMark val="none"/>
        <c:tickLblPos val="nextTo"/>
        <c:crossAx val="2146938880"/>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1" Type="http://schemas.openxmlformats.org/officeDocument/2006/relationships/image" Target="../media/image16.wmf"/><Relationship Id="rId2"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15857-EC44-457D-988B-836D29635813}" type="datetimeFigureOut">
              <a:rPr lang="en-US" smtClean="0"/>
              <a:pPr/>
              <a:t>8/28/16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A2C801-16B5-44E9-88D1-33C095189008}" type="slidenum">
              <a:rPr lang="en-US" smtClean="0"/>
              <a:pPr/>
              <a:t>‹#›</a:t>
            </a:fld>
            <a:endParaRPr lang="en-US"/>
          </a:p>
        </p:txBody>
      </p:sp>
    </p:spTree>
    <p:extLst>
      <p:ext uri="{BB962C8B-B14F-4D97-AF65-F5344CB8AC3E}">
        <p14:creationId xmlns:p14="http://schemas.microsoft.com/office/powerpoint/2010/main" val="85181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5</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94068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6</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xfrm>
            <a:off x="914400" y="4343400"/>
            <a:ext cx="5029200" cy="4114800"/>
          </a:xfrm>
        </p:spPr>
        <p:txBody>
          <a:bodyPr/>
          <a:lstStyle/>
          <a:p>
            <a:r>
              <a:rPr lang="en-GB"/>
              <a:t>One of the simplest models we use in statistics is the mean. Some of you may have trouble thinking of the mean as a model, but in fact it is because it represents a summary of data. The mean is a hypothetical value that can be calculated for any data set, it doesn’t have to be a value that is actually observed in the data set. For example, if we took five statistics lecturers and measured the number of friends that they had, we might find the following data: 1, 3, 4, 3, 2. If we take the mean number of friends, this can be calculated by adding the values we obtained, and dividing by the number of values measured:. Now, we know that it is impossible to have 2.6 friends (unless you chop someone up with a chainsaw and befriend part of their remains, which in practice has proved disturbing) so the mean value is a </a:t>
            </a:r>
            <a:r>
              <a:rPr lang="en-GB" i="1"/>
              <a:t>hypothetical</a:t>
            </a:r>
            <a:r>
              <a:rPr lang="en-GB"/>
              <a:t> value. As such, the mean is a model that we create to summarise our data.</a:t>
            </a:r>
          </a:p>
        </p:txBody>
      </p:sp>
    </p:spTree>
    <p:extLst>
      <p:ext uri="{BB962C8B-B14F-4D97-AF65-F5344CB8AC3E}">
        <p14:creationId xmlns:p14="http://schemas.microsoft.com/office/powerpoint/2010/main" val="38052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E6995-FEC7-4B20-A23D-939F708BE84D}" type="slidenum">
              <a:rPr lang="en-US"/>
              <a:pPr/>
              <a:t>13</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41839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40584-D0AF-49F2-8C41-D217A6620F7C}" type="slidenum">
              <a:rPr lang="en-US"/>
              <a:pPr/>
              <a:t>16</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914400" y="4343400"/>
            <a:ext cx="5029200" cy="4114800"/>
          </a:xfrm>
        </p:spPr>
        <p:txBody>
          <a:bodyPr/>
          <a:lstStyle/>
          <a:p>
            <a:endParaRPr lang="en-GB" dirty="0"/>
          </a:p>
        </p:txBody>
      </p:sp>
    </p:spTree>
    <p:extLst>
      <p:ext uri="{BB962C8B-B14F-4D97-AF65-F5344CB8AC3E}">
        <p14:creationId xmlns:p14="http://schemas.microsoft.com/office/powerpoint/2010/main" val="96865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149B1C3-1195-4473-96F8-3B554E218D02}" type="slidenum">
              <a:rPr lang="en-US" smtClean="0"/>
              <a:pPr/>
              <a:t>17</a:t>
            </a:fld>
            <a:endParaRPr lang="en-US" smtClean="0"/>
          </a:p>
        </p:txBody>
      </p:sp>
      <p:sp>
        <p:nvSpPr>
          <p:cNvPr id="40963" name="Rectangle 2"/>
          <p:cNvSpPr>
            <a:spLocks noGrp="1" noRot="1" noChangeAspect="1" noChangeArrowheads="1" noTextEdit="1"/>
          </p:cNvSpPr>
          <p:nvPr>
            <p:ph type="sldImg"/>
          </p:nvPr>
        </p:nvSpPr>
        <p:spPr>
          <a:xfrm>
            <a:off x="1182688" y="708025"/>
            <a:ext cx="4537075" cy="3402013"/>
          </a:xfrm>
          <a:ln/>
        </p:spPr>
      </p:sp>
      <p:sp>
        <p:nvSpPr>
          <p:cNvPr id="40964" name="Rectangle 3"/>
          <p:cNvSpPr>
            <a:spLocks noGrp="1" noChangeArrowheads="1"/>
          </p:cNvSpPr>
          <p:nvPr>
            <p:ph type="body" idx="1"/>
          </p:nvPr>
        </p:nvSpPr>
        <p:spPr>
          <a:xfrm>
            <a:off x="941388" y="4322763"/>
            <a:ext cx="5019675" cy="4111625"/>
          </a:xfrm>
          <a:noFill/>
          <a:ln/>
        </p:spPr>
        <p:txBody>
          <a:bodyPr/>
          <a:lstStyle/>
          <a:p>
            <a:pPr eaLnBrk="1" hangingPunct="1"/>
            <a:endParaRPr lang="en-GB" smtClean="0"/>
          </a:p>
        </p:txBody>
      </p:sp>
    </p:spTree>
    <p:extLst>
      <p:ext uri="{BB962C8B-B14F-4D97-AF65-F5344CB8AC3E}">
        <p14:creationId xmlns:p14="http://schemas.microsoft.com/office/powerpoint/2010/main" val="54770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2A1AE41-72C7-4F8C-B8C3-CE068D61AABA}" type="slidenum">
              <a:rPr lang="en-US" smtClean="0"/>
              <a:pPr/>
              <a:t>29</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n-GB" smtClean="0"/>
          </a:p>
        </p:txBody>
      </p:sp>
    </p:spTree>
    <p:extLst>
      <p:ext uri="{BB962C8B-B14F-4D97-AF65-F5344CB8AC3E}">
        <p14:creationId xmlns:p14="http://schemas.microsoft.com/office/powerpoint/2010/main" val="253417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7CD86674-8454-4315-8A26-7EC94A966DEA}" type="datetimeFigureOut">
              <a:rPr lang="en-US" smtClean="0"/>
              <a:pPr/>
              <a:t>8/28/16</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29219016-FAE2-4A54-984A-77BD999B77A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D86674-8454-4315-8A26-7EC94A966DEA}" type="datetimeFigureOut">
              <a:rPr lang="en-US" smtClean="0"/>
              <a:pPr/>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D86674-8454-4315-8A26-7EC94A966DEA}" type="datetimeFigureOut">
              <a:rPr lang="en-US" smtClean="0"/>
              <a:pPr/>
              <a:t>8/28/16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7CD86674-8454-4315-8A26-7EC94A966DEA}" type="datetimeFigureOut">
              <a:rPr lang="en-US" smtClean="0"/>
              <a:pPr/>
              <a:t>8/28/16</a:t>
            </a:fld>
            <a:endParaRPr lang="en-US"/>
          </a:p>
        </p:txBody>
      </p:sp>
      <p:sp>
        <p:nvSpPr>
          <p:cNvPr id="9" name="Slide Number Placeholder 8"/>
          <p:cNvSpPr>
            <a:spLocks noGrp="1"/>
          </p:cNvSpPr>
          <p:nvPr>
            <p:ph type="sldNum" sz="quarter" idx="15"/>
          </p:nvPr>
        </p:nvSpPr>
        <p:spPr/>
        <p:txBody>
          <a:bodyPr rtlCol="0"/>
          <a:lstStyle/>
          <a:p>
            <a:fld id="{29219016-FAE2-4A54-984A-77BD999B77AE}"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CD86674-8454-4315-8A26-7EC94A966DEA}" type="datetimeFigureOut">
              <a:rPr lang="en-US" smtClean="0"/>
              <a:pPr/>
              <a:t>8/28/16</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29219016-FAE2-4A54-984A-77BD999B77A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CD86674-8454-4315-8A26-7EC94A966DEA}" type="datetimeFigureOut">
              <a:rPr lang="en-US" smtClean="0"/>
              <a:pPr/>
              <a:t>8/28/16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219016-FAE2-4A54-984A-77BD999B77AE}"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7CD86674-8454-4315-8A26-7EC94A966DEA}" type="datetimeFigureOut">
              <a:rPr lang="en-US" smtClean="0"/>
              <a:pPr/>
              <a:t>8/28/16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219016-FAE2-4A54-984A-77BD999B77AE}"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7CD86674-8454-4315-8A26-7EC94A966DEA}" type="datetimeFigureOut">
              <a:rPr lang="en-US" smtClean="0"/>
              <a:pPr/>
              <a:t>8/28/16</a:t>
            </a:fld>
            <a:endParaRPr lang="en-US"/>
          </a:p>
        </p:txBody>
      </p:sp>
      <p:sp>
        <p:nvSpPr>
          <p:cNvPr id="7" name="Slide Number Placeholder 6"/>
          <p:cNvSpPr>
            <a:spLocks noGrp="1"/>
          </p:cNvSpPr>
          <p:nvPr>
            <p:ph type="sldNum" sz="quarter" idx="11"/>
          </p:nvPr>
        </p:nvSpPr>
        <p:spPr/>
        <p:txBody>
          <a:bodyPr rtlCol="0"/>
          <a:lstStyle/>
          <a:p>
            <a:fld id="{29219016-FAE2-4A54-984A-77BD999B77AE}"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86674-8454-4315-8A26-7EC94A966DEA}" type="datetimeFigureOut">
              <a:rPr lang="en-US" smtClean="0"/>
              <a:pPr/>
              <a:t>8/28/16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219016-FAE2-4A54-984A-77BD999B77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7CD86674-8454-4315-8A26-7EC94A966DEA}" type="datetimeFigureOut">
              <a:rPr lang="en-US" smtClean="0"/>
              <a:pPr/>
              <a:t>8/28/16</a:t>
            </a:fld>
            <a:endParaRPr lang="en-US"/>
          </a:p>
        </p:txBody>
      </p:sp>
      <p:sp>
        <p:nvSpPr>
          <p:cNvPr id="22" name="Slide Number Placeholder 21"/>
          <p:cNvSpPr>
            <a:spLocks noGrp="1"/>
          </p:cNvSpPr>
          <p:nvPr>
            <p:ph type="sldNum" sz="quarter" idx="15"/>
          </p:nvPr>
        </p:nvSpPr>
        <p:spPr/>
        <p:txBody>
          <a:bodyPr rtlCol="0"/>
          <a:lstStyle/>
          <a:p>
            <a:fld id="{29219016-FAE2-4A54-984A-77BD999B77AE}"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CD86674-8454-4315-8A26-7EC94A966DEA}" type="datetimeFigureOut">
              <a:rPr lang="en-US" smtClean="0"/>
              <a:pPr/>
              <a:t>8/28/16</a:t>
            </a:fld>
            <a:endParaRPr lang="en-US"/>
          </a:p>
        </p:txBody>
      </p:sp>
      <p:sp>
        <p:nvSpPr>
          <p:cNvPr id="18" name="Slide Number Placeholder 17"/>
          <p:cNvSpPr>
            <a:spLocks noGrp="1"/>
          </p:cNvSpPr>
          <p:nvPr>
            <p:ph type="sldNum" sz="quarter" idx="11"/>
          </p:nvPr>
        </p:nvSpPr>
        <p:spPr/>
        <p:txBody>
          <a:bodyPr rtlCol="0"/>
          <a:lstStyle/>
          <a:p>
            <a:fld id="{29219016-FAE2-4A54-984A-77BD999B77AE}"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CD86674-8454-4315-8A26-7EC94A966DEA}" type="datetimeFigureOut">
              <a:rPr lang="en-US" smtClean="0"/>
              <a:pPr/>
              <a:t>8/28/16</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29219016-FAE2-4A54-984A-77BD999B77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3.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4.bin"/><Relationship Id="rId5" Type="http://schemas.openxmlformats.org/officeDocument/2006/relationships/image" Target="../media/image9.wmf"/><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2.wmf"/><Relationship Id="rId5" Type="http://schemas.openxmlformats.org/officeDocument/2006/relationships/oleObject" Target="../embeddings/oleObject6.bin"/><Relationship Id="rId6" Type="http://schemas.openxmlformats.org/officeDocument/2006/relationships/image" Target="../media/image13.wmf"/><Relationship Id="rId7" Type="http://schemas.openxmlformats.org/officeDocument/2006/relationships/image" Target="../media/image14.gi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 Type="http://schemas.openxmlformats.org/officeDocument/2006/relationships/image" Target="../media/image20.wmf"/><Relationship Id="rId12" Type="http://schemas.openxmlformats.org/officeDocument/2006/relationships/oleObject" Target="../embeddings/oleObject11.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7.bin"/><Relationship Id="rId4" Type="http://schemas.openxmlformats.org/officeDocument/2006/relationships/image" Target="../media/image16.wmf"/><Relationship Id="rId5" Type="http://schemas.openxmlformats.org/officeDocument/2006/relationships/oleObject" Target="../embeddings/oleObject8.bin"/><Relationship Id="rId6" Type="http://schemas.openxmlformats.org/officeDocument/2006/relationships/image" Target="../media/image17.wmf"/><Relationship Id="rId7" Type="http://schemas.openxmlformats.org/officeDocument/2006/relationships/oleObject" Target="../embeddings/oleObject9.bin"/><Relationship Id="rId8" Type="http://schemas.openxmlformats.org/officeDocument/2006/relationships/image" Target="../media/image18.wmf"/><Relationship Id="rId9" Type="http://schemas.openxmlformats.org/officeDocument/2006/relationships/oleObject" Target="../embeddings/oleObject10.bin"/><Relationship Id="rId10" Type="http://schemas.openxmlformats.org/officeDocument/2006/relationships/image" Target="../media/image19.wmf"/></Relationships>
</file>

<file path=ppt/slides/_rels/slide25.x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oleObject" Target="../embeddings/oleObject12.bin"/><Relationship Id="rId5" Type="http://schemas.openxmlformats.org/officeDocument/2006/relationships/image" Target="../media/image21.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sycho.uni-duesseldorf.de/abteilungen/aap/gpower3/download-and-regist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 Id="rId3"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Everything You Ever wanted To Know About Statistics</a:t>
            </a:r>
            <a:endParaRPr lang="en-GB" dirty="0"/>
          </a:p>
        </p:txBody>
      </p:sp>
      <p:sp>
        <p:nvSpPr>
          <p:cNvPr id="3" name="Subtitle 2"/>
          <p:cNvSpPr>
            <a:spLocks noGrp="1"/>
          </p:cNvSpPr>
          <p:nvPr>
            <p:ph type="subTitle" idx="1"/>
          </p:nvPr>
        </p:nvSpPr>
        <p:spPr/>
        <p:txBody>
          <a:bodyPr/>
          <a:lstStyle/>
          <a:p>
            <a:r>
              <a:rPr lang="en-GB" dirty="0" smtClean="0"/>
              <a:t>Chapter 2</a:t>
            </a:r>
            <a:endParaRPr lang="en-GB" dirty="0"/>
          </a:p>
        </p:txBody>
      </p:sp>
      <p:pic>
        <p:nvPicPr>
          <p:cNvPr id="40962" name="Picture 2" descr="https://sphotos-b-ord.xx.fbcdn.net/hphotos-prn2/988301_10101506481271418_1491911757_n.jpg"/>
          <p:cNvPicPr>
            <a:picLocks noChangeAspect="1" noChangeArrowheads="1"/>
          </p:cNvPicPr>
          <p:nvPr/>
        </p:nvPicPr>
        <p:blipFill>
          <a:blip r:embed="rId2" cstate="print"/>
          <a:srcRect/>
          <a:stretch>
            <a:fillRect/>
          </a:stretch>
        </p:blipFill>
        <p:spPr bwMode="auto">
          <a:xfrm>
            <a:off x="4648200" y="0"/>
            <a:ext cx="4495800" cy="3371850"/>
          </a:xfrm>
          <a:prstGeom prst="rect">
            <a:avLst/>
          </a:prstGeom>
          <a:noFill/>
        </p:spPr>
      </p:pic>
      <p:sp>
        <p:nvSpPr>
          <p:cNvPr id="5" name="TextBox 4"/>
          <p:cNvSpPr txBox="1"/>
          <p:nvPr/>
        </p:nvSpPr>
        <p:spPr>
          <a:xfrm>
            <a:off x="2209800" y="1295400"/>
            <a:ext cx="2300630" cy="646331"/>
          </a:xfrm>
          <a:prstGeom prst="rect">
            <a:avLst/>
          </a:prstGeom>
          <a:noFill/>
        </p:spPr>
        <p:txBody>
          <a:bodyPr wrap="none" rtlCol="0">
            <a:spAutoFit/>
          </a:bodyPr>
          <a:lstStyle/>
          <a:p>
            <a:r>
              <a:rPr lang="en-US" dirty="0" smtClean="0"/>
              <a:t>Or why there’s no</a:t>
            </a:r>
          </a:p>
          <a:p>
            <a:r>
              <a:rPr lang="en-US" dirty="0" smtClean="0"/>
              <a:t>need for this face </a:t>
            </a:r>
            <a:r>
              <a:rPr lang="en-US" dirty="0" smtClean="0">
                <a:sym typeface="Wingdings" pitchFamily="2" charset="2"/>
              </a:rPr>
              <a: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6" name="Chart 5"/>
          <p:cNvGraphicFramePr/>
          <p:nvPr/>
        </p:nvGraphicFramePr>
        <p:xfrm>
          <a:off x="2395537" y="1543050"/>
          <a:ext cx="4352925" cy="377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p:nvGraphicFramePr>
        <p:xfrm>
          <a:off x="2895600" y="1219200"/>
          <a:ext cx="4105275" cy="3657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7" name="Chart 6"/>
          <p:cNvGraphicFramePr/>
          <p:nvPr/>
        </p:nvGraphicFramePr>
        <p:xfrm>
          <a:off x="2405062" y="1557337"/>
          <a:ext cx="4333875" cy="3743325"/>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title"/>
          </p:nvPr>
        </p:nvSpPr>
        <p:spPr/>
        <p:txBody>
          <a:bodyPr/>
          <a:lstStyle/>
          <a:p>
            <a:r>
              <a:rPr lang="en-GB"/>
              <a:t>A Perfect Fit</a:t>
            </a:r>
            <a:endParaRPr lang="en-US"/>
          </a:p>
        </p:txBody>
      </p:sp>
      <p:sp>
        <p:nvSpPr>
          <p:cNvPr id="7" name="Date Placeholder 3"/>
          <p:cNvSpPr>
            <a:spLocks noGrp="1"/>
          </p:cNvSpPr>
          <p:nvPr>
            <p:ph type="dt" sz="half" idx="14"/>
          </p:nvPr>
        </p:nvSpPr>
        <p:spPr>
          <a:xfrm>
            <a:off x="0" y="6357958"/>
            <a:ext cx="857224" cy="365125"/>
          </a:xfrm>
          <a:prstGeom prst="rect">
            <a:avLst/>
          </a:prstGeom>
        </p:spPr>
        <p:txBody>
          <a:bodyPr/>
          <a:lstStyle/>
          <a:p>
            <a:r>
              <a:rPr lang="en-US"/>
              <a:t>Slide </a:t>
            </a:r>
            <a:fld id="{A96DBBCD-8A66-4991-B328-2D9CB7C9B541}" type="slidenum">
              <a:rPr lang="en-US"/>
              <a:pPr/>
              <a:t>12</a:t>
            </a:fld>
            <a:endParaRPr lang="en-US"/>
          </a:p>
        </p:txBody>
      </p:sp>
      <p:sp>
        <p:nvSpPr>
          <p:cNvPr id="147462" name="Line 6"/>
          <p:cNvSpPr>
            <a:spLocks noChangeShapeType="1"/>
          </p:cNvSpPr>
          <p:nvPr/>
        </p:nvSpPr>
        <p:spPr bwMode="auto">
          <a:xfrm>
            <a:off x="2755900" y="2066925"/>
            <a:ext cx="5257800" cy="0"/>
          </a:xfrm>
          <a:prstGeom prst="line">
            <a:avLst/>
          </a:prstGeom>
          <a:noFill/>
          <a:ln w="28575">
            <a:solidFill>
              <a:srgbClr val="333399"/>
            </a:solidFill>
            <a:round/>
            <a:headEnd/>
            <a:tailEnd/>
          </a:ln>
          <a:effectLst/>
        </p:spPr>
        <p:txBody>
          <a:bodyPr/>
          <a:lstStyle/>
          <a:p>
            <a:endParaRPr lang="en-GB"/>
          </a:p>
        </p:txBody>
      </p:sp>
      <p:graphicFrame>
        <p:nvGraphicFramePr>
          <p:cNvPr id="147463" name="Object 7"/>
          <p:cNvGraphicFramePr>
            <a:graphicFrameLocks noChangeAspect="1"/>
          </p:cNvGraphicFramePr>
          <p:nvPr/>
        </p:nvGraphicFramePr>
        <p:xfrm>
          <a:off x="2016125" y="1028700"/>
          <a:ext cx="6378575" cy="4751388"/>
        </p:xfrm>
        <a:graphic>
          <a:graphicData uri="http://schemas.openxmlformats.org/presentationml/2006/ole">
            <mc:AlternateContent xmlns:mc="http://schemas.openxmlformats.org/markup-compatibility/2006">
              <mc:Choice xmlns:v="urn:schemas-microsoft-com:vml" Requires="v">
                <p:oleObj spid="_x0000_s3084" name="Chart" r:id="rId3" imgW="6096060" imgH="4067085" progId="MSGraph.Chart.8">
                  <p:embed followColorScheme="full"/>
                </p:oleObj>
              </mc:Choice>
              <mc:Fallback>
                <p:oleObj name="Chart" r:id="rId3" imgW="6096060" imgH="4067085" progId="MSGraph.Chart.8">
                  <p:embed followColorScheme="full"/>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1028700"/>
                        <a:ext cx="6378575" cy="4751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47464" name="Text Box 8"/>
          <p:cNvSpPr txBox="1">
            <a:spLocks noChangeArrowheads="1"/>
          </p:cNvSpPr>
          <p:nvPr/>
        </p:nvSpPr>
        <p:spPr bwMode="auto">
          <a:xfrm>
            <a:off x="4494213" y="5551488"/>
            <a:ext cx="1487487" cy="457200"/>
          </a:xfrm>
          <a:prstGeom prst="rect">
            <a:avLst/>
          </a:prstGeom>
          <a:noFill/>
          <a:ln w="9525">
            <a:noFill/>
            <a:miter lim="800000"/>
            <a:headEnd/>
            <a:tailEnd/>
          </a:ln>
          <a:effectLst/>
        </p:spPr>
        <p:txBody>
          <a:bodyPr>
            <a:spAutoFit/>
          </a:bodyPr>
          <a:lstStyle/>
          <a:p>
            <a:pPr algn="ctr" eaLnBrk="0" hangingPunct="0">
              <a:spcBef>
                <a:spcPct val="50000"/>
              </a:spcBef>
            </a:pPr>
            <a:r>
              <a:rPr lang="en-GB" sz="2400">
                <a:solidFill>
                  <a:srgbClr val="FF0066"/>
                </a:solidFill>
                <a:effectLst>
                  <a:outerShdw blurRad="38100" dist="38100" dir="2700000" algn="tl">
                    <a:srgbClr val="C0C0C0"/>
                  </a:outerShdw>
                </a:effectLst>
                <a:latin typeface="Trebuchet MS" pitchFamily="34" charset="0"/>
              </a:rPr>
              <a:t>Rater</a:t>
            </a:r>
          </a:p>
        </p:txBody>
      </p:sp>
      <p:sp>
        <p:nvSpPr>
          <p:cNvPr id="147465" name="Text Box 9"/>
          <p:cNvSpPr txBox="1">
            <a:spLocks noChangeArrowheads="1"/>
          </p:cNvSpPr>
          <p:nvPr/>
        </p:nvSpPr>
        <p:spPr bwMode="auto">
          <a:xfrm rot="-10800000">
            <a:off x="1466850" y="1220788"/>
            <a:ext cx="549275" cy="3857625"/>
          </a:xfrm>
          <a:prstGeom prst="rect">
            <a:avLst/>
          </a:prstGeom>
          <a:noFill/>
          <a:ln w="9525">
            <a:noFill/>
            <a:miter lim="800000"/>
            <a:headEnd/>
            <a:tailEnd/>
          </a:ln>
          <a:effectLst/>
        </p:spPr>
        <p:txBody>
          <a:bodyPr vert="eaVert">
            <a:spAutoFit/>
          </a:bodyPr>
          <a:lstStyle/>
          <a:p>
            <a:pPr algn="ctr" eaLnBrk="0" hangingPunct="0">
              <a:spcBef>
                <a:spcPct val="50000"/>
              </a:spcBef>
            </a:pPr>
            <a:r>
              <a:rPr lang="en-GB" sz="2400">
                <a:solidFill>
                  <a:srgbClr val="FF0066"/>
                </a:solidFill>
                <a:latin typeface="Trebuchet MS" pitchFamily="34" charset="0"/>
              </a:rPr>
              <a:t>Rating (out of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dissolve">
                                      <p:cBhvr>
                                        <p:cTn id="7" dur="500"/>
                                        <p:tgtEl>
                                          <p:spTgt spid="1474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7463"/>
                                        </p:tgtEl>
                                        <p:attrNameLst>
                                          <p:attrName>style.visibility</p:attrName>
                                        </p:attrNameLst>
                                      </p:cBhvr>
                                      <p:to>
                                        <p:strVal val="visible"/>
                                      </p:to>
                                    </p:set>
                                    <p:animEffect transition="in" filter="dissolve">
                                      <p:cBhvr>
                                        <p:cTn id="12" dur="500"/>
                                        <p:tgtEl>
                                          <p:spTgt spid="1474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7463"/>
                                        </p:tgtEl>
                                        <p:attrNameLst>
                                          <p:attrName>style.visibility</p:attrName>
                                        </p:attrNameLst>
                                      </p:cBhvr>
                                      <p:to>
                                        <p:strVal val="visible"/>
                                      </p:to>
                                    </p:set>
                                    <p:animEffect transition="in" filter="dissolve">
                                      <p:cBhvr>
                                        <p:cTn id="17" dur="500"/>
                                        <p:tgtEl>
                                          <p:spTgt spid="1474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7463"/>
                                        </p:tgtEl>
                                        <p:attrNameLst>
                                          <p:attrName>style.visibility</p:attrName>
                                        </p:attrNameLst>
                                      </p:cBhvr>
                                      <p:to>
                                        <p:strVal val="visible"/>
                                      </p:to>
                                    </p:set>
                                    <p:animEffect transition="in" filter="dissolve">
                                      <p:cBhvr>
                                        <p:cTn id="22" dur="500"/>
                                        <p:tgtEl>
                                          <p:spTgt spid="14746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7463"/>
                                        </p:tgtEl>
                                        <p:attrNameLst>
                                          <p:attrName>style.visibility</p:attrName>
                                        </p:attrNameLst>
                                      </p:cBhvr>
                                      <p:to>
                                        <p:strVal val="visible"/>
                                      </p:to>
                                    </p:set>
                                    <p:animEffect transition="in" filter="dissolve">
                                      <p:cBhvr>
                                        <p:cTn id="27" dur="500"/>
                                        <p:tgtEl>
                                          <p:spTgt spid="14746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7463"/>
                                        </p:tgtEl>
                                        <p:attrNameLst>
                                          <p:attrName>style.visibility</p:attrName>
                                        </p:attrNameLst>
                                      </p:cBhvr>
                                      <p:to>
                                        <p:strVal val="visible"/>
                                      </p:to>
                                    </p:set>
                                    <p:animEffect transition="in" filter="dissolve">
                                      <p:cBhvr>
                                        <p:cTn id="32" dur="500"/>
                                        <p:tgtEl>
                                          <p:spTgt spid="14746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147464"/>
                                        </p:tgtEl>
                                        <p:attrNameLst>
                                          <p:attrName>style.visibility</p:attrName>
                                        </p:attrNameLst>
                                      </p:cBhvr>
                                      <p:to>
                                        <p:strVal val="visible"/>
                                      </p:to>
                                    </p:set>
                                    <p:animEffect transition="in" filter="dissolve">
                                      <p:cBhvr>
                                        <p:cTn id="36" dur="500"/>
                                        <p:tgtEl>
                                          <p:spTgt spid="147464"/>
                                        </p:tgtEl>
                                      </p:cBhvr>
                                    </p:animEffect>
                                  </p:childTnLst>
                                </p:cTn>
                              </p:par>
                            </p:childTnLst>
                          </p:cTn>
                        </p:par>
                        <p:par>
                          <p:cTn id="37" fill="hold">
                            <p:stCondLst>
                              <p:cond delay="1000"/>
                            </p:stCondLst>
                            <p:childTnLst>
                              <p:par>
                                <p:cTn id="38" presetID="9" presetClass="entr" presetSubtype="0" fill="hold" grpId="0" nodeType="afterEffect">
                                  <p:stCondLst>
                                    <p:cond delay="0"/>
                                  </p:stCondLst>
                                  <p:childTnLst>
                                    <p:set>
                                      <p:cBhvr>
                                        <p:cTn id="39" dur="1" fill="hold">
                                          <p:stCondLst>
                                            <p:cond delay="0"/>
                                          </p:stCondLst>
                                        </p:cTn>
                                        <p:tgtEl>
                                          <p:spTgt spid="147465"/>
                                        </p:tgtEl>
                                        <p:attrNameLst>
                                          <p:attrName>style.visibility</p:attrName>
                                        </p:attrNameLst>
                                      </p:cBhvr>
                                      <p:to>
                                        <p:strVal val="visible"/>
                                      </p:to>
                                    </p:set>
                                    <p:animEffect transition="in" filter="dissolve">
                                      <p:cBhvr>
                                        <p:cTn id="40" dur="500"/>
                                        <p:tgtEl>
                                          <p:spTgt spid="14746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7462"/>
                                        </p:tgtEl>
                                        <p:attrNameLst>
                                          <p:attrName>style.visibility</p:attrName>
                                        </p:attrNameLst>
                                      </p:cBhvr>
                                      <p:to>
                                        <p:strVal val="visible"/>
                                      </p:to>
                                    </p:set>
                                    <p:animEffect transition="in" filter="wipe(left)">
                                      <p:cBhvr>
                                        <p:cTn id="45" dur="500"/>
                                        <p:tgtEl>
                                          <p:spTgt spid="147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2" grpId="0" animBg="1"/>
      <p:bldOleChart spid="147463" grpId="0" bld="category"/>
      <p:bldP spid="147464" grpId="0" autoUpdateAnimBg="0"/>
      <p:bldP spid="147465"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727200" y="300038"/>
            <a:ext cx="6702425" cy="1143000"/>
          </a:xfrm>
        </p:spPr>
        <p:txBody>
          <a:bodyPr/>
          <a:lstStyle/>
          <a:p>
            <a:r>
              <a:rPr lang="en-GB"/>
              <a:t>Calculating ‘Error’</a:t>
            </a:r>
          </a:p>
        </p:txBody>
      </p:sp>
      <p:sp>
        <p:nvSpPr>
          <p:cNvPr id="125955" name="Rectangle 3"/>
          <p:cNvSpPr>
            <a:spLocks noGrp="1" noChangeArrowheads="1"/>
          </p:cNvSpPr>
          <p:nvPr>
            <p:ph sz="quarter" idx="1"/>
          </p:nvPr>
        </p:nvSpPr>
        <p:spPr>
          <a:xfrm>
            <a:off x="1357290" y="1376363"/>
            <a:ext cx="7189810" cy="3214687"/>
          </a:xfrm>
        </p:spPr>
        <p:txBody>
          <a:bodyPr/>
          <a:lstStyle/>
          <a:p>
            <a:pPr>
              <a:lnSpc>
                <a:spcPct val="90000"/>
              </a:lnSpc>
              <a:spcBef>
                <a:spcPct val="30000"/>
              </a:spcBef>
              <a:spcAft>
                <a:spcPct val="30000"/>
              </a:spcAft>
            </a:pPr>
            <a:r>
              <a:rPr lang="en-GB" dirty="0"/>
              <a:t>A deviation is the difference between the mean and an actual data point.</a:t>
            </a:r>
          </a:p>
          <a:p>
            <a:pPr>
              <a:lnSpc>
                <a:spcPct val="90000"/>
              </a:lnSpc>
              <a:spcBef>
                <a:spcPct val="30000"/>
              </a:spcBef>
              <a:spcAft>
                <a:spcPct val="30000"/>
              </a:spcAft>
            </a:pPr>
            <a:r>
              <a:rPr lang="en-GB" dirty="0"/>
              <a:t>Deviations can be calculated by taking each score and subtracting the mean from it:</a:t>
            </a:r>
          </a:p>
        </p:txBody>
      </p:sp>
      <p:sp>
        <p:nvSpPr>
          <p:cNvPr id="5" name="Date Placeholder 3"/>
          <p:cNvSpPr>
            <a:spLocks noGrp="1"/>
          </p:cNvSpPr>
          <p:nvPr>
            <p:ph type="dt" sz="half" idx="14"/>
          </p:nvPr>
        </p:nvSpPr>
        <p:spPr>
          <a:xfrm>
            <a:off x="0" y="6357958"/>
            <a:ext cx="857224" cy="365125"/>
          </a:xfrm>
          <a:prstGeom prst="rect">
            <a:avLst/>
          </a:prstGeom>
        </p:spPr>
        <p:txBody>
          <a:bodyPr/>
          <a:lstStyle/>
          <a:p>
            <a:r>
              <a:rPr lang="en-US"/>
              <a:t>Slide </a:t>
            </a:r>
            <a:fld id="{3EAEB533-2639-473E-99FB-7AECA3935226}" type="slidenum">
              <a:rPr lang="en-US"/>
              <a:pPr/>
              <a:t>13</a:t>
            </a:fld>
            <a:endParaRPr lang="en-US"/>
          </a:p>
        </p:txBody>
      </p:sp>
      <p:pic>
        <p:nvPicPr>
          <p:cNvPr id="2" name="Picture 1"/>
          <p:cNvPicPr>
            <a:picLocks noChangeAspect="1"/>
          </p:cNvPicPr>
          <p:nvPr/>
        </p:nvPicPr>
        <p:blipFill>
          <a:blip r:embed="rId3" cstate="print"/>
          <a:stretch>
            <a:fillRect/>
          </a:stretch>
        </p:blipFill>
        <p:spPr>
          <a:xfrm>
            <a:off x="2159000" y="4940300"/>
            <a:ext cx="5257800" cy="76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5954"/>
                                        </p:tgtEl>
                                        <p:attrNameLst>
                                          <p:attrName>style.visibility</p:attrName>
                                        </p:attrNameLst>
                                      </p:cBhvr>
                                      <p:to>
                                        <p:strVal val="visible"/>
                                      </p:to>
                                    </p:set>
                                    <p:animEffect transition="in" filter="dissolve">
                                      <p:cBhvr>
                                        <p:cTn id="7" dur="500"/>
                                        <p:tgtEl>
                                          <p:spTgt spid="125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5955">
                                            <p:txEl>
                                              <p:pRg st="0" end="0"/>
                                            </p:txEl>
                                          </p:spTgt>
                                        </p:tgtEl>
                                        <p:attrNameLst>
                                          <p:attrName>style.visibility</p:attrName>
                                        </p:attrNameLst>
                                      </p:cBhvr>
                                      <p:to>
                                        <p:strVal val="visible"/>
                                      </p:to>
                                    </p:set>
                                    <p:animEffect transition="in" filter="dissolve">
                                      <p:cBhvr>
                                        <p:cTn id="12" dur="500"/>
                                        <p:tgtEl>
                                          <p:spTgt spid="1259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5955">
                                            <p:txEl>
                                              <p:pRg st="1" end="1"/>
                                            </p:txEl>
                                          </p:spTgt>
                                        </p:tgtEl>
                                        <p:attrNameLst>
                                          <p:attrName>style.visibility</p:attrName>
                                        </p:attrNameLst>
                                      </p:cBhvr>
                                      <p:to>
                                        <p:strVal val="visible"/>
                                      </p:to>
                                    </p:set>
                                    <p:animEffect transition="in" filter="dissolve">
                                      <p:cBhvr>
                                        <p:cTn id="17" dur="500"/>
                                        <p:tgtEl>
                                          <p:spTgt spid="1259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utoUpdateAnimBg="0"/>
      <p:bldP spid="12595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half" idx="4294967295"/>
          </p:nvPr>
        </p:nvSpPr>
        <p:spPr>
          <a:xfrm>
            <a:off x="0" y="6381750"/>
            <a:ext cx="2133600" cy="339725"/>
          </a:xfrm>
          <a:prstGeom prst="rect">
            <a:avLst/>
          </a:prstGeom>
        </p:spPr>
        <p:txBody>
          <a:bodyPr/>
          <a:lstStyle/>
          <a:p>
            <a:r>
              <a:rPr lang="en-US"/>
              <a:t>Slide </a:t>
            </a:r>
            <a:fld id="{194E47E1-9F9F-4EAE-BFCD-5112442DAD25}" type="slidenum">
              <a:rPr lang="en-US"/>
              <a:pPr/>
              <a:t>14</a:t>
            </a:fld>
            <a:endParaRPr lang="en-US"/>
          </a:p>
        </p:txBody>
      </p:sp>
      <p:pic>
        <p:nvPicPr>
          <p:cNvPr id="2" name="Picture 1"/>
          <p:cNvPicPr>
            <a:picLocks noChangeAspect="1"/>
          </p:cNvPicPr>
          <p:nvPr/>
        </p:nvPicPr>
        <p:blipFill>
          <a:blip r:embed="rId2" cstate="print"/>
          <a:stretch>
            <a:fillRect/>
          </a:stretch>
        </p:blipFill>
        <p:spPr>
          <a:xfrm>
            <a:off x="1257254" y="749254"/>
            <a:ext cx="7486650" cy="49720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336675" y="196850"/>
            <a:ext cx="7150100" cy="1143000"/>
          </a:xfrm>
        </p:spPr>
        <p:txBody>
          <a:bodyPr/>
          <a:lstStyle/>
          <a:p>
            <a:pPr eaLnBrk="1" hangingPunct="1"/>
            <a:r>
              <a:rPr lang="en-GB" smtClean="0"/>
              <a:t>Use the Total Error?</a:t>
            </a:r>
          </a:p>
        </p:txBody>
      </p:sp>
      <p:sp>
        <p:nvSpPr>
          <p:cNvPr id="129027" name="Rectangle 3"/>
          <p:cNvSpPr>
            <a:spLocks noGrp="1" noChangeArrowheads="1"/>
          </p:cNvSpPr>
          <p:nvPr>
            <p:ph sz="quarter" idx="1"/>
          </p:nvPr>
        </p:nvSpPr>
        <p:spPr>
          <a:xfrm>
            <a:off x="1562100" y="1273175"/>
            <a:ext cx="6896100" cy="1238250"/>
          </a:xfrm>
        </p:spPr>
        <p:txBody>
          <a:bodyPr/>
          <a:lstStyle/>
          <a:p>
            <a:pPr eaLnBrk="1" hangingPunct="1"/>
            <a:r>
              <a:rPr lang="en-GB" sz="2800" smtClean="0"/>
              <a:t>We could just take the error between the mean and the data and add them.</a:t>
            </a:r>
          </a:p>
        </p:txBody>
      </p:sp>
      <p:sp>
        <p:nvSpPr>
          <p:cNvPr id="6"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AA13E4AA-D276-4D03-A4A5-F592AB1E324D}" type="slidenum">
              <a:rPr lang="en-US"/>
              <a:pPr>
                <a:defRPr/>
              </a:pPr>
              <a:t>15</a:t>
            </a:fld>
            <a:endParaRPr lang="en-US"/>
          </a:p>
        </p:txBody>
      </p:sp>
      <p:graphicFrame>
        <p:nvGraphicFramePr>
          <p:cNvPr id="129029" name="Object 5"/>
          <p:cNvGraphicFramePr>
            <a:graphicFrameLocks noChangeAspect="1"/>
          </p:cNvGraphicFramePr>
          <p:nvPr>
            <p:extLst>
              <p:ext uri="{D42A27DB-BD31-4B8C-83A1-F6EECF244321}">
                <p14:modId xmlns:p14="http://schemas.microsoft.com/office/powerpoint/2010/main" val="1851560595"/>
              </p:ext>
            </p:extLst>
          </p:nvPr>
        </p:nvGraphicFramePr>
        <p:xfrm>
          <a:off x="228600" y="6096000"/>
          <a:ext cx="2311400" cy="612775"/>
        </p:xfrm>
        <a:graphic>
          <a:graphicData uri="http://schemas.openxmlformats.org/presentationml/2006/ole">
            <mc:AlternateContent xmlns:mc="http://schemas.openxmlformats.org/markup-compatibility/2006">
              <mc:Choice xmlns:v="urn:schemas-microsoft-com:vml" Requires="v">
                <p:oleObj spid="_x0000_s4108" name="Equation" r:id="rId3" imgW="951857" imgH="253939" progId="Equation.3">
                  <p:embed/>
                </p:oleObj>
              </mc:Choice>
              <mc:Fallback>
                <p:oleObj name="Equation" r:id="rId3" imgW="951857" imgH="253939"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096000"/>
                        <a:ext cx="2311400" cy="612775"/>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7"/>
                          </a:schemeClr>
                        </a:outerShdw>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29268117"/>
              </p:ext>
            </p:extLst>
          </p:nvPr>
        </p:nvGraphicFramePr>
        <p:xfrm>
          <a:off x="2489200" y="2705100"/>
          <a:ext cx="4476750" cy="3302003"/>
        </p:xfrm>
        <a:graphic>
          <a:graphicData uri="http://schemas.openxmlformats.org/drawingml/2006/table">
            <a:tbl>
              <a:tblPr firstRow="1" bandRow="1">
                <a:tableStyleId>{21E4AEA4-8DFA-4A89-87EB-49C32662AFE0}</a:tableStyleId>
              </a:tblPr>
              <a:tblGrid>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r>
              <a:tr h="427387">
                <a:tc>
                  <a:txBody>
                    <a:bodyPr/>
                    <a:lstStyle/>
                    <a:p>
                      <a:pPr algn="ctr"/>
                      <a:endParaRPr lang="en-GB"/>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Total =</a:t>
                      </a:r>
                    </a:p>
                  </a:txBody>
                  <a:tcPr anchor="ctr"/>
                </a:tc>
                <a:tc>
                  <a:txBody>
                    <a:bodyPr/>
                    <a:lstStyle/>
                    <a:p>
                      <a:pPr algn="ctr"/>
                      <a:r>
                        <a:rPr lang="en-GB" dirty="0" smtClean="0"/>
                        <a:t>0</a:t>
                      </a:r>
                      <a:endParaRPr lang="en-GB"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dissolve">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dissolve">
                                      <p:cBhvr>
                                        <p:cTn id="12" dur="500"/>
                                        <p:tgtEl>
                                          <p:spTgt spid="129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29029"/>
                                        </p:tgtEl>
                                        <p:attrNameLst>
                                          <p:attrName>style.visibility</p:attrName>
                                        </p:attrNameLst>
                                      </p:cBhvr>
                                      <p:to>
                                        <p:strVal val="visible"/>
                                      </p:to>
                                    </p:set>
                                    <p:anim calcmode="lin" valueType="num">
                                      <p:cBhvr>
                                        <p:cTn id="17" dur="1000" fill="hold"/>
                                        <p:tgtEl>
                                          <p:spTgt spid="129029"/>
                                        </p:tgtEl>
                                        <p:attrNameLst>
                                          <p:attrName>ppt_w</p:attrName>
                                        </p:attrNameLst>
                                      </p:cBhvr>
                                      <p:tavLst>
                                        <p:tav tm="0">
                                          <p:val>
                                            <p:fltVal val="0"/>
                                          </p:val>
                                        </p:tav>
                                        <p:tav tm="100000">
                                          <p:val>
                                            <p:strVal val="#ppt_w"/>
                                          </p:val>
                                        </p:tav>
                                      </p:tavLst>
                                    </p:anim>
                                    <p:anim calcmode="lin" valueType="num">
                                      <p:cBhvr>
                                        <p:cTn id="18" dur="1000" fill="hold"/>
                                        <p:tgtEl>
                                          <p:spTgt spid="129029"/>
                                        </p:tgtEl>
                                        <p:attrNameLst>
                                          <p:attrName>ppt_h</p:attrName>
                                        </p:attrNameLst>
                                      </p:cBhvr>
                                      <p:tavLst>
                                        <p:tav tm="0">
                                          <p:val>
                                            <p:fltVal val="0"/>
                                          </p:val>
                                        </p:tav>
                                        <p:tav tm="100000">
                                          <p:val>
                                            <p:strVal val="#ppt_h"/>
                                          </p:val>
                                        </p:tav>
                                      </p:tavLst>
                                    </p:anim>
                                    <p:anim calcmode="lin" valueType="num">
                                      <p:cBhvr>
                                        <p:cTn id="19" dur="1000" fill="hold"/>
                                        <p:tgtEl>
                                          <p:spTgt spid="129029"/>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2902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GB"/>
              <a:t>Sum of Squared Errors</a:t>
            </a:r>
          </a:p>
        </p:txBody>
      </p:sp>
      <p:sp>
        <p:nvSpPr>
          <p:cNvPr id="130051" name="Rectangle 3"/>
          <p:cNvSpPr>
            <a:spLocks noGrp="1" noChangeArrowheads="1"/>
          </p:cNvSpPr>
          <p:nvPr>
            <p:ph sz="quarter" idx="1"/>
          </p:nvPr>
        </p:nvSpPr>
        <p:spPr>
          <a:xfrm>
            <a:off x="1214415" y="1417638"/>
            <a:ext cx="7472386" cy="4440254"/>
          </a:xfrm>
        </p:spPr>
        <p:txBody>
          <a:bodyPr>
            <a:normAutofit/>
          </a:bodyPr>
          <a:lstStyle/>
          <a:p>
            <a:pPr>
              <a:spcBef>
                <a:spcPct val="30000"/>
              </a:spcBef>
              <a:spcAft>
                <a:spcPct val="30000"/>
              </a:spcAft>
            </a:pPr>
            <a:r>
              <a:rPr lang="en-GB" sz="2800" dirty="0"/>
              <a:t>We could add the deviations to find out the total error.</a:t>
            </a:r>
          </a:p>
          <a:p>
            <a:pPr>
              <a:spcBef>
                <a:spcPct val="30000"/>
              </a:spcBef>
              <a:spcAft>
                <a:spcPct val="30000"/>
              </a:spcAft>
            </a:pPr>
            <a:r>
              <a:rPr lang="en-GB" sz="2800" dirty="0"/>
              <a:t>Deviations cancel out because some are positive and others negative. </a:t>
            </a:r>
          </a:p>
          <a:p>
            <a:pPr>
              <a:spcBef>
                <a:spcPct val="30000"/>
              </a:spcBef>
              <a:spcAft>
                <a:spcPct val="30000"/>
              </a:spcAft>
            </a:pPr>
            <a:r>
              <a:rPr lang="en-GB" sz="2800" dirty="0"/>
              <a:t>Therefore, we square each deviation.</a:t>
            </a:r>
          </a:p>
          <a:p>
            <a:pPr>
              <a:spcBef>
                <a:spcPct val="30000"/>
              </a:spcBef>
              <a:spcAft>
                <a:spcPct val="30000"/>
              </a:spcAft>
            </a:pPr>
            <a:r>
              <a:rPr lang="en-GB" sz="2800" dirty="0"/>
              <a:t>If we add these squared deviations we get the </a:t>
            </a:r>
            <a:r>
              <a:rPr lang="en-GB" sz="2800" dirty="0">
                <a:solidFill>
                  <a:srgbClr val="333399"/>
                </a:solidFill>
              </a:rPr>
              <a:t>Sum of Squared Errors (</a:t>
            </a:r>
            <a:r>
              <a:rPr lang="en-GB" sz="2800" i="1" dirty="0">
                <a:solidFill>
                  <a:srgbClr val="333399"/>
                </a:solidFill>
              </a:rPr>
              <a:t>SS</a:t>
            </a:r>
            <a:r>
              <a:rPr lang="en-GB" sz="2800" dirty="0">
                <a:solidFill>
                  <a:srgbClr val="333399"/>
                </a:solidFill>
              </a:rPr>
              <a:t>).</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56D65C9B-F3C3-4E49-96B0-C95D5ABC85D5}" type="slidenum">
              <a:rPr lang="en-US"/>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dissolve">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0051">
                                            <p:txEl>
                                              <p:pRg st="0" end="0"/>
                                            </p:txEl>
                                          </p:spTgt>
                                        </p:tgtEl>
                                        <p:attrNameLst>
                                          <p:attrName>style.visibility</p:attrName>
                                        </p:attrNameLst>
                                      </p:cBhvr>
                                      <p:to>
                                        <p:strVal val="visible"/>
                                      </p:to>
                                    </p:set>
                                    <p:animEffect transition="in" filter="dissolve">
                                      <p:cBhvr>
                                        <p:cTn id="12" dur="500"/>
                                        <p:tgtEl>
                                          <p:spTgt spid="1300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0051">
                                            <p:txEl>
                                              <p:pRg st="1" end="1"/>
                                            </p:txEl>
                                          </p:spTgt>
                                        </p:tgtEl>
                                        <p:attrNameLst>
                                          <p:attrName>style.visibility</p:attrName>
                                        </p:attrNameLst>
                                      </p:cBhvr>
                                      <p:to>
                                        <p:strVal val="visible"/>
                                      </p:to>
                                    </p:set>
                                    <p:animEffect transition="in" filter="dissolve">
                                      <p:cBhvr>
                                        <p:cTn id="17" dur="500"/>
                                        <p:tgtEl>
                                          <p:spTgt spid="1300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0051">
                                            <p:txEl>
                                              <p:pRg st="2" end="2"/>
                                            </p:txEl>
                                          </p:spTgt>
                                        </p:tgtEl>
                                        <p:attrNameLst>
                                          <p:attrName>style.visibility</p:attrName>
                                        </p:attrNameLst>
                                      </p:cBhvr>
                                      <p:to>
                                        <p:strVal val="visible"/>
                                      </p:to>
                                    </p:set>
                                    <p:animEffect transition="in" filter="dissolve">
                                      <p:cBhvr>
                                        <p:cTn id="22" dur="500"/>
                                        <p:tgtEl>
                                          <p:spTgt spid="1300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0051">
                                            <p:txEl>
                                              <p:pRg st="3" end="3"/>
                                            </p:txEl>
                                          </p:spTgt>
                                        </p:tgtEl>
                                        <p:attrNameLst>
                                          <p:attrName>style.visibility</p:attrName>
                                        </p:attrNameLst>
                                      </p:cBhvr>
                                      <p:to>
                                        <p:strVal val="visible"/>
                                      </p:to>
                                    </p:set>
                                    <p:animEffect transition="in" filter="dissolve">
                                      <p:cBhvr>
                                        <p:cTn id="27" dur="500"/>
                                        <p:tgtEl>
                                          <p:spTgt spid="130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utoUpdateAnimBg="0"/>
      <p:bldP spid="130051"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4294967295"/>
          </p:nvPr>
        </p:nvSpPr>
        <p:spPr>
          <a:xfrm>
            <a:off x="0" y="6381750"/>
            <a:ext cx="2133600" cy="339725"/>
          </a:xfrm>
          <a:prstGeom prst="rect">
            <a:avLst/>
          </a:prstGeom>
        </p:spPr>
        <p:txBody>
          <a:bodyPr/>
          <a:lstStyle/>
          <a:p>
            <a:pPr>
              <a:defRPr/>
            </a:pPr>
            <a:r>
              <a:rPr lang="en-US"/>
              <a:t>Slide </a:t>
            </a:r>
            <a:fld id="{5653E8EF-F8C9-4C86-8FDA-B71AC36B662D}" type="slidenum">
              <a:rPr lang="en-US"/>
              <a:pPr>
                <a:defRPr/>
              </a:pPr>
              <a:t>17</a:t>
            </a:fld>
            <a:endParaRPr lang="en-US"/>
          </a:p>
        </p:txBody>
      </p:sp>
      <p:graphicFrame>
        <p:nvGraphicFramePr>
          <p:cNvPr id="132099" name="Object 3"/>
          <p:cNvGraphicFramePr>
            <a:graphicFrameLocks noChangeAspect="1"/>
          </p:cNvGraphicFramePr>
          <p:nvPr>
            <p:extLst>
              <p:ext uri="{D42A27DB-BD31-4B8C-83A1-F6EECF244321}">
                <p14:modId xmlns:p14="http://schemas.microsoft.com/office/powerpoint/2010/main" val="2290902023"/>
              </p:ext>
            </p:extLst>
          </p:nvPr>
        </p:nvGraphicFramePr>
        <p:xfrm>
          <a:off x="381000" y="5943600"/>
          <a:ext cx="4054475" cy="760413"/>
        </p:xfrm>
        <a:graphic>
          <a:graphicData uri="http://schemas.openxmlformats.org/presentationml/2006/ole">
            <mc:AlternateContent xmlns:mc="http://schemas.openxmlformats.org/markup-compatibility/2006">
              <mc:Choice xmlns:v="urn:schemas-microsoft-com:vml" Requires="v">
                <p:oleObj spid="_x0000_s5132" name="Equation" r:id="rId4" imgW="1345970" imgH="254092" progId="Equation.3">
                  <p:embed/>
                </p:oleObj>
              </mc:Choice>
              <mc:Fallback>
                <p:oleObj name="Equation" r:id="rId4" imgW="1345970" imgH="254092"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943600"/>
                        <a:ext cx="4054475" cy="760413"/>
                      </a:xfrm>
                      <a:prstGeom prst="rect">
                        <a:avLst/>
                      </a:prstGeom>
                      <a:solidFill>
                        <a:srgbClr val="FFFF00"/>
                      </a:solidFill>
                      <a:ln w="57150">
                        <a:solidFill>
                          <a:schemeClr val="tx2"/>
                        </a:solidFill>
                        <a:miter lim="800000"/>
                        <a:headEnd/>
                        <a:tailEnd/>
                      </a:ln>
                      <a:effectLst>
                        <a:outerShdw blurRad="63500" dist="143684" dir="2700000" algn="ctr" rotWithShape="0">
                          <a:schemeClr val="tx1">
                            <a:alpha val="74997"/>
                          </a:schemeClr>
                        </a:outerShdw>
                      </a:effectLst>
                    </p:spPr>
                  </p:pic>
                </p:oleObj>
              </mc:Fallback>
            </mc:AlternateContent>
          </a:graphicData>
        </a:graphic>
      </p:graphicFrame>
      <p:graphicFrame>
        <p:nvGraphicFramePr>
          <p:cNvPr id="5" name="Table 4"/>
          <p:cNvGraphicFramePr>
            <a:graphicFrameLocks noGrp="1"/>
          </p:cNvGraphicFramePr>
          <p:nvPr/>
        </p:nvGraphicFramePr>
        <p:xfrm>
          <a:off x="2044700" y="952500"/>
          <a:ext cx="5969000" cy="3302003"/>
        </p:xfrm>
        <a:graphic>
          <a:graphicData uri="http://schemas.openxmlformats.org/drawingml/2006/table">
            <a:tbl>
              <a:tblPr firstRow="1" bandRow="1">
                <a:tableStyleId>{21E4AEA4-8DFA-4A89-87EB-49C32662AFE0}</a:tableStyleId>
              </a:tblPr>
              <a:tblGrid>
                <a:gridCol w="1492250"/>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c>
                  <a:txBody>
                    <a:bodyPr/>
                    <a:lstStyle/>
                    <a:p>
                      <a:pPr algn="ctr"/>
                      <a:r>
                        <a:rPr lang="en-GB" dirty="0" smtClean="0"/>
                        <a:t>Squared 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c>
                  <a:txBody>
                    <a:bodyPr/>
                    <a:lstStyle/>
                    <a:p>
                      <a:pPr algn="ctr"/>
                      <a:r>
                        <a:rPr lang="en-GB" dirty="0" smtClean="0"/>
                        <a:t>2.56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c>
                  <a:txBody>
                    <a:bodyPr/>
                    <a:lstStyle/>
                    <a:p>
                      <a:pPr algn="ctr"/>
                      <a:r>
                        <a:rPr lang="en-GB" dirty="0" smtClean="0"/>
                        <a:t>0.36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c>
                  <a:txBody>
                    <a:bodyPr/>
                    <a:lstStyle/>
                    <a:p>
                      <a:pPr algn="ctr"/>
                      <a:r>
                        <a:rPr lang="en-GB" dirty="0" smtClean="0"/>
                        <a:t>1.96</a:t>
                      </a:r>
                      <a:endParaRPr lang="en-GB" dirty="0"/>
                    </a:p>
                  </a:txBody>
                  <a:tcPr anchor="ctr"/>
                </a:tc>
              </a:tr>
              <a:tr h="427387">
                <a:tc>
                  <a:txBody>
                    <a:bodyPr/>
                    <a:lstStyle/>
                    <a:p>
                      <a:pPr algn="ctr"/>
                      <a:endParaRPr lang="en-GB"/>
                    </a:p>
                  </a:txBody>
                  <a:tcPr anchor="ctr"/>
                </a:tc>
                <a:tc>
                  <a:txBody>
                    <a:bodyPr/>
                    <a:lstStyle/>
                    <a:p>
                      <a:pPr algn="ctr"/>
                      <a:endParaRPr lang="en-GB" dirty="0"/>
                    </a:p>
                  </a:txBody>
                  <a:tcPr anchor="ctr"/>
                </a:tc>
                <a:tc>
                  <a:txBody>
                    <a:bodyPr/>
                    <a:lstStyle/>
                    <a:p>
                      <a:pPr algn="ctr"/>
                      <a:r>
                        <a:rPr lang="en-GB" dirty="0" smtClean="0"/>
                        <a:t>Total</a:t>
                      </a:r>
                      <a:endParaRPr lang="en-GB" dirty="0"/>
                    </a:p>
                  </a:txBody>
                  <a:tcPr anchor="ctr"/>
                </a:tc>
                <a:tc>
                  <a:txBody>
                    <a:bodyPr/>
                    <a:lstStyle/>
                    <a:p>
                      <a:pPr algn="ctr"/>
                      <a:r>
                        <a:rPr lang="en-GB" dirty="0" smtClean="0"/>
                        <a:t>5.20</a:t>
                      </a:r>
                      <a:endParaRPr lang="en-GB" dirty="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1000"/>
                                  </p:stCondLst>
                                  <p:childTnLst>
                                    <p:set>
                                      <p:cBhvr>
                                        <p:cTn id="6" dur="1" fill="hold">
                                          <p:stCondLst>
                                            <p:cond delay="0"/>
                                          </p:stCondLst>
                                        </p:cTn>
                                        <p:tgtEl>
                                          <p:spTgt spid="132099"/>
                                        </p:tgtEl>
                                        <p:attrNameLst>
                                          <p:attrName>style.visibility</p:attrName>
                                        </p:attrNameLst>
                                      </p:cBhvr>
                                      <p:to>
                                        <p:strVal val="visible"/>
                                      </p:to>
                                    </p:set>
                                    <p:anim calcmode="lin" valueType="num">
                                      <p:cBhvr>
                                        <p:cTn id="7" dur="1000" fill="hold"/>
                                        <p:tgtEl>
                                          <p:spTgt spid="132099"/>
                                        </p:tgtEl>
                                        <p:attrNameLst>
                                          <p:attrName>ppt_w</p:attrName>
                                        </p:attrNameLst>
                                      </p:cBhvr>
                                      <p:tavLst>
                                        <p:tav tm="0">
                                          <p:val>
                                            <p:fltVal val="0"/>
                                          </p:val>
                                        </p:tav>
                                        <p:tav tm="100000">
                                          <p:val>
                                            <p:strVal val="#ppt_w"/>
                                          </p:val>
                                        </p:tav>
                                      </p:tavLst>
                                    </p:anim>
                                    <p:anim calcmode="lin" valueType="num">
                                      <p:cBhvr>
                                        <p:cTn id="8" dur="1000" fill="hold"/>
                                        <p:tgtEl>
                                          <p:spTgt spid="132099"/>
                                        </p:tgtEl>
                                        <p:attrNameLst>
                                          <p:attrName>ppt_h</p:attrName>
                                        </p:attrNameLst>
                                      </p:cBhvr>
                                      <p:tavLst>
                                        <p:tav tm="0">
                                          <p:val>
                                            <p:fltVal val="0"/>
                                          </p:val>
                                        </p:tav>
                                        <p:tav tm="100000">
                                          <p:val>
                                            <p:strVal val="#ppt_h"/>
                                          </p:val>
                                        </p:tav>
                                      </p:tavLst>
                                    </p:anim>
                                    <p:anim calcmode="lin" valueType="num">
                                      <p:cBhvr>
                                        <p:cTn id="9" dur="1000" fill="hold"/>
                                        <p:tgtEl>
                                          <p:spTgt spid="1320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209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Mean squared Error (standard deviation)</a:t>
            </a:r>
            <a:endParaRPr lang="en-US" dirty="0"/>
          </a:p>
        </p:txBody>
      </p:sp>
      <p:sp>
        <p:nvSpPr>
          <p:cNvPr id="6" name="Content Placeholder 5"/>
          <p:cNvSpPr>
            <a:spLocks noGrp="1"/>
          </p:cNvSpPr>
          <p:nvPr>
            <p:ph sz="quarter" idx="1"/>
          </p:nvPr>
        </p:nvSpPr>
        <p:spPr/>
        <p:txBody>
          <a:bodyPr/>
          <a:lstStyle/>
          <a:p>
            <a:r>
              <a:rPr lang="en-US" dirty="0" smtClean="0"/>
              <a:t>Although the SS is a good measure of the accuracy of our model, it depends on the amount of data collected. To overcome this problem, we use:</a:t>
            </a:r>
            <a:endParaRPr lang="en-US" dirty="0"/>
          </a:p>
        </p:txBody>
      </p:sp>
      <p:pic>
        <p:nvPicPr>
          <p:cNvPr id="4" name="Picture 3"/>
          <p:cNvPicPr>
            <a:picLocks noChangeAspect="1"/>
          </p:cNvPicPr>
          <p:nvPr/>
        </p:nvPicPr>
        <p:blipFill>
          <a:blip r:embed="rId2" cstate="print"/>
          <a:stretch>
            <a:fillRect/>
          </a:stretch>
        </p:blipFill>
        <p:spPr>
          <a:xfrm>
            <a:off x="1473200" y="4089400"/>
            <a:ext cx="6350000" cy="1168400"/>
          </a:xfrm>
          <a:prstGeom prst="rect">
            <a:avLst/>
          </a:prstGeom>
        </p:spPr>
      </p:pic>
      <p:pic>
        <p:nvPicPr>
          <p:cNvPr id="7" name="Picture 6"/>
          <p:cNvPicPr>
            <a:picLocks noChangeAspect="1"/>
          </p:cNvPicPr>
          <p:nvPr/>
        </p:nvPicPr>
        <p:blipFill>
          <a:blip r:embed="rId3" cstate="print"/>
          <a:stretch>
            <a:fillRect/>
          </a:stretch>
        </p:blipFill>
        <p:spPr>
          <a:xfrm>
            <a:off x="1498600" y="5321300"/>
            <a:ext cx="6477000" cy="1016000"/>
          </a:xfrm>
          <a:prstGeom prst="rect">
            <a:avLst/>
          </a:prstGeom>
        </p:spPr>
      </p:pic>
      <p:sp>
        <p:nvSpPr>
          <p:cNvPr id="8" name="Donut 7"/>
          <p:cNvSpPr/>
          <p:nvPr/>
        </p:nvSpPr>
        <p:spPr>
          <a:xfrm>
            <a:off x="3657600" y="4495800"/>
            <a:ext cx="1143000" cy="9144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2895600" y="3200400"/>
            <a:ext cx="2839239"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WHAT?</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216157473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34"/>
          <p:cNvSpPr>
            <a:spLocks noGrp="1"/>
          </p:cNvSpPr>
          <p:nvPr>
            <p:ph type="title"/>
          </p:nvPr>
        </p:nvSpPr>
        <p:spPr>
          <a:xfrm>
            <a:off x="952500" y="274638"/>
            <a:ext cx="7734300" cy="1011222"/>
          </a:xfrm>
        </p:spPr>
        <p:txBody>
          <a:bodyPr>
            <a:normAutofit/>
          </a:bodyPr>
          <a:lstStyle/>
          <a:p>
            <a:pPr eaLnBrk="1" hangingPunct="1"/>
            <a:r>
              <a:rPr lang="en-GB" dirty="0" smtClean="0"/>
              <a:t>Degrees of Freedom</a:t>
            </a:r>
          </a:p>
        </p:txBody>
      </p:sp>
      <p:sp>
        <p:nvSpPr>
          <p:cNvPr id="34" name="Date Placeholder 2"/>
          <p:cNvSpPr>
            <a:spLocks noGrp="1"/>
          </p:cNvSpPr>
          <p:nvPr>
            <p:ph type="dt" sz="half" idx="14"/>
          </p:nvPr>
        </p:nvSpPr>
        <p:spPr>
          <a:xfrm>
            <a:off x="0" y="6357958"/>
            <a:ext cx="857224" cy="365125"/>
          </a:xfrm>
          <a:prstGeom prst="rect">
            <a:avLst/>
          </a:prstGeom>
        </p:spPr>
        <p:txBody>
          <a:bodyPr/>
          <a:lstStyle/>
          <a:p>
            <a:pPr>
              <a:defRPr/>
            </a:pPr>
            <a:r>
              <a:rPr lang="en-US"/>
              <a:t>Slide </a:t>
            </a:r>
            <a:fld id="{14216014-696B-438B-AF4C-E86E5D697F5E}" type="slidenum">
              <a:rPr lang="en-US"/>
              <a:pPr>
                <a:defRPr/>
              </a:pPr>
              <a:t>19</a:t>
            </a:fld>
            <a:endParaRPr lang="en-US"/>
          </a:p>
        </p:txBody>
      </p:sp>
      <p:sp>
        <p:nvSpPr>
          <p:cNvPr id="146434" name="Freeform 2"/>
          <p:cNvSpPr>
            <a:spLocks/>
          </p:cNvSpPr>
          <p:nvPr/>
        </p:nvSpPr>
        <p:spPr bwMode="auto">
          <a:xfrm>
            <a:off x="1000100" y="2928934"/>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C00000"/>
          </a:solidFill>
          <a:ln w="9525">
            <a:solidFill>
              <a:schemeClr val="tx1"/>
            </a:solidFill>
            <a:round/>
            <a:headEnd/>
            <a:tailEnd/>
          </a:ln>
          <a:effectLst/>
        </p:spPr>
        <p:txBody>
          <a:bodyPr/>
          <a:lstStyle/>
          <a:p>
            <a:pPr>
              <a:defRPr/>
            </a:pPr>
            <a:endParaRPr lang="en-GB">
              <a:latin typeface="+mj-lt"/>
            </a:endParaRPr>
          </a:p>
        </p:txBody>
      </p:sp>
      <p:graphicFrame>
        <p:nvGraphicFramePr>
          <p:cNvPr id="146435" name="Object 3"/>
          <p:cNvGraphicFramePr>
            <a:graphicFrameLocks noChangeAspect="1"/>
          </p:cNvGraphicFramePr>
          <p:nvPr/>
        </p:nvGraphicFramePr>
        <p:xfrm>
          <a:off x="1533525" y="5664200"/>
          <a:ext cx="1557338" cy="615950"/>
        </p:xfrm>
        <a:graphic>
          <a:graphicData uri="http://schemas.openxmlformats.org/presentationml/2006/ole">
            <mc:AlternateContent xmlns:mc="http://schemas.openxmlformats.org/markup-compatibility/2006">
              <mc:Choice xmlns:v="urn:schemas-microsoft-com:vml" Requires="v">
                <p:oleObj spid="_x0000_s6162" name="Equation" r:id="rId3" imgW="545557" imgH="215801" progId="Equation.3">
                  <p:embed/>
                </p:oleObj>
              </mc:Choice>
              <mc:Fallback>
                <p:oleObj name="Equation" r:id="rId3" imgW="545557" imgH="21580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5664200"/>
                        <a:ext cx="1557338" cy="615950"/>
                      </a:xfrm>
                      <a:prstGeom prst="rect">
                        <a:avLst/>
                      </a:prstGeom>
                      <a:solidFill>
                        <a:schemeClr val="bg1"/>
                      </a:solidFill>
                    </p:spPr>
                  </p:pic>
                </p:oleObj>
              </mc:Fallback>
            </mc:AlternateContent>
          </a:graphicData>
        </a:graphic>
      </p:graphicFrame>
      <p:grpSp>
        <p:nvGrpSpPr>
          <p:cNvPr id="2" name="Group 4"/>
          <p:cNvGrpSpPr>
            <a:grpSpLocks/>
          </p:cNvGrpSpPr>
          <p:nvPr/>
        </p:nvGrpSpPr>
        <p:grpSpPr bwMode="auto">
          <a:xfrm>
            <a:off x="1241400" y="4156071"/>
            <a:ext cx="698500" cy="1187450"/>
            <a:chOff x="615" y="1595"/>
            <a:chExt cx="440" cy="748"/>
          </a:xfrm>
        </p:grpSpPr>
        <p:sp>
          <p:nvSpPr>
            <p:cNvPr id="13346" name="AutoShape 5"/>
            <p:cNvSpPr>
              <a:spLocks noChangeArrowheads="1"/>
            </p:cNvSpPr>
            <p:nvPr/>
          </p:nvSpPr>
          <p:spPr bwMode="auto">
            <a:xfrm>
              <a:off x="633" y="1595"/>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3347" name="Text Box 6"/>
            <p:cNvSpPr txBox="1">
              <a:spLocks noChangeArrowheads="1"/>
            </p:cNvSpPr>
            <p:nvPr/>
          </p:nvSpPr>
          <p:spPr bwMode="auto">
            <a:xfrm>
              <a:off x="615" y="1939"/>
              <a:ext cx="440" cy="404"/>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12</a:t>
              </a:r>
            </a:p>
          </p:txBody>
        </p:sp>
      </p:grpSp>
      <p:grpSp>
        <p:nvGrpSpPr>
          <p:cNvPr id="3" name="Group 7"/>
          <p:cNvGrpSpPr>
            <a:grpSpLocks/>
          </p:cNvGrpSpPr>
          <p:nvPr/>
        </p:nvGrpSpPr>
        <p:grpSpPr bwMode="auto">
          <a:xfrm>
            <a:off x="1887512" y="3203571"/>
            <a:ext cx="685800" cy="1154113"/>
            <a:chOff x="1022" y="995"/>
            <a:chExt cx="432" cy="727"/>
          </a:xfrm>
        </p:grpSpPr>
        <p:sp>
          <p:nvSpPr>
            <p:cNvPr id="13344" name="AutoShape 8"/>
            <p:cNvSpPr>
              <a:spLocks noChangeArrowheads="1"/>
            </p:cNvSpPr>
            <p:nvPr/>
          </p:nvSpPr>
          <p:spPr bwMode="auto">
            <a:xfrm>
              <a:off x="1039" y="995"/>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5" name="Text Box 9"/>
            <p:cNvSpPr txBox="1">
              <a:spLocks noChangeArrowheads="1"/>
            </p:cNvSpPr>
            <p:nvPr/>
          </p:nvSpPr>
          <p:spPr bwMode="auto">
            <a:xfrm>
              <a:off x="1022" y="1315"/>
              <a:ext cx="432" cy="407"/>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11</a:t>
              </a:r>
            </a:p>
          </p:txBody>
        </p:sp>
      </p:grpSp>
      <p:grpSp>
        <p:nvGrpSpPr>
          <p:cNvPr id="4" name="Group 10"/>
          <p:cNvGrpSpPr>
            <a:grpSpLocks/>
          </p:cNvGrpSpPr>
          <p:nvPr/>
        </p:nvGrpSpPr>
        <p:grpSpPr bwMode="auto">
          <a:xfrm>
            <a:off x="3011462" y="3717921"/>
            <a:ext cx="608013" cy="1169988"/>
            <a:chOff x="1615" y="1290"/>
            <a:chExt cx="383" cy="737"/>
          </a:xfrm>
        </p:grpSpPr>
        <p:sp>
          <p:nvSpPr>
            <p:cNvPr id="13342" name="AutoShape 11"/>
            <p:cNvSpPr>
              <a:spLocks noChangeArrowheads="1"/>
            </p:cNvSpPr>
            <p:nvPr/>
          </p:nvSpPr>
          <p:spPr bwMode="auto">
            <a:xfrm>
              <a:off x="1637" y="1290"/>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3343" name="Text Box 12"/>
            <p:cNvSpPr txBox="1">
              <a:spLocks noChangeArrowheads="1"/>
            </p:cNvSpPr>
            <p:nvPr/>
          </p:nvSpPr>
          <p:spPr bwMode="auto">
            <a:xfrm>
              <a:off x="1615" y="1623"/>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8</a:t>
              </a:r>
            </a:p>
          </p:txBody>
        </p:sp>
      </p:grpSp>
      <p:grpSp>
        <p:nvGrpSpPr>
          <p:cNvPr id="5" name="Group 13"/>
          <p:cNvGrpSpPr>
            <a:grpSpLocks/>
          </p:cNvGrpSpPr>
          <p:nvPr/>
        </p:nvGrpSpPr>
        <p:grpSpPr bwMode="auto">
          <a:xfrm>
            <a:off x="2355825" y="4305296"/>
            <a:ext cx="608012" cy="1144588"/>
            <a:chOff x="1221" y="1689"/>
            <a:chExt cx="383" cy="721"/>
          </a:xfrm>
        </p:grpSpPr>
        <p:sp>
          <p:nvSpPr>
            <p:cNvPr id="13340" name="AutoShape 14"/>
            <p:cNvSpPr>
              <a:spLocks noChangeArrowheads="1"/>
            </p:cNvSpPr>
            <p:nvPr/>
          </p:nvSpPr>
          <p:spPr bwMode="auto">
            <a:xfrm>
              <a:off x="1229" y="1689"/>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1" name="Text Box 15"/>
            <p:cNvSpPr txBox="1">
              <a:spLocks noChangeArrowheads="1"/>
            </p:cNvSpPr>
            <p:nvPr/>
          </p:nvSpPr>
          <p:spPr bwMode="auto">
            <a:xfrm>
              <a:off x="1221" y="2006"/>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9</a:t>
              </a:r>
            </a:p>
          </p:txBody>
        </p:sp>
      </p:grpSp>
      <p:sp>
        <p:nvSpPr>
          <p:cNvPr id="146448" name="Text Box 16"/>
          <p:cNvSpPr txBox="1">
            <a:spLocks noChangeArrowheads="1"/>
          </p:cNvSpPr>
          <p:nvPr/>
        </p:nvSpPr>
        <p:spPr bwMode="auto">
          <a:xfrm>
            <a:off x="1142976"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Sample</a:t>
            </a:r>
          </a:p>
        </p:txBody>
      </p:sp>
      <p:sp>
        <p:nvSpPr>
          <p:cNvPr id="146449" name="Freeform 17"/>
          <p:cNvSpPr>
            <a:spLocks/>
          </p:cNvSpPr>
          <p:nvPr/>
        </p:nvSpPr>
        <p:spPr bwMode="auto">
          <a:xfrm>
            <a:off x="5551488" y="2852738"/>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00B050"/>
          </a:solidFill>
          <a:ln w="9525">
            <a:solidFill>
              <a:schemeClr val="tx1"/>
            </a:solidFill>
            <a:round/>
            <a:headEnd/>
            <a:tailEnd/>
          </a:ln>
          <a:effectLst/>
        </p:spPr>
        <p:txBody>
          <a:bodyPr/>
          <a:lstStyle/>
          <a:p>
            <a:pPr>
              <a:defRPr/>
            </a:pPr>
            <a:endParaRPr lang="en-GB">
              <a:solidFill>
                <a:schemeClr val="bg1"/>
              </a:solidFill>
              <a:latin typeface="+mj-lt"/>
            </a:endParaRPr>
          </a:p>
        </p:txBody>
      </p:sp>
      <p:graphicFrame>
        <p:nvGraphicFramePr>
          <p:cNvPr id="146450" name="Object 18"/>
          <p:cNvGraphicFramePr>
            <a:graphicFrameLocks noChangeAspect="1"/>
          </p:cNvGraphicFramePr>
          <p:nvPr/>
        </p:nvGraphicFramePr>
        <p:xfrm>
          <a:off x="6369050" y="5681663"/>
          <a:ext cx="1485900" cy="581025"/>
        </p:xfrm>
        <a:graphic>
          <a:graphicData uri="http://schemas.openxmlformats.org/presentationml/2006/ole">
            <mc:AlternateContent xmlns:mc="http://schemas.openxmlformats.org/markup-compatibility/2006">
              <mc:Choice xmlns:v="urn:schemas-microsoft-com:vml" Requires="v">
                <p:oleObj spid="_x0000_s6163" name="Equation" r:id="rId5" imgW="520547" imgH="203261" progId="Equation.3">
                  <p:embed/>
                </p:oleObj>
              </mc:Choice>
              <mc:Fallback>
                <p:oleObj name="Equation" r:id="rId5" imgW="520547" imgH="203261"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050" y="5681663"/>
                        <a:ext cx="1485900" cy="581025"/>
                      </a:xfrm>
                      <a:prstGeom prst="rect">
                        <a:avLst/>
                      </a:prstGeom>
                      <a:solidFill>
                        <a:schemeClr val="bg1"/>
                      </a:solidFill>
                    </p:spPr>
                  </p:pic>
                </p:oleObj>
              </mc:Fallback>
            </mc:AlternateContent>
          </a:graphicData>
        </a:graphic>
      </p:graphicFrame>
      <p:grpSp>
        <p:nvGrpSpPr>
          <p:cNvPr id="6" name="Group 19"/>
          <p:cNvGrpSpPr>
            <a:grpSpLocks/>
          </p:cNvGrpSpPr>
          <p:nvPr/>
        </p:nvGrpSpPr>
        <p:grpSpPr bwMode="auto">
          <a:xfrm>
            <a:off x="5792788" y="4079875"/>
            <a:ext cx="698500" cy="1187450"/>
            <a:chOff x="3649" y="2123"/>
            <a:chExt cx="440" cy="748"/>
          </a:xfrm>
        </p:grpSpPr>
        <p:sp>
          <p:nvSpPr>
            <p:cNvPr id="13338" name="AutoShape 20"/>
            <p:cNvSpPr>
              <a:spLocks noChangeArrowheads="1"/>
            </p:cNvSpPr>
            <p:nvPr/>
          </p:nvSpPr>
          <p:spPr bwMode="auto">
            <a:xfrm>
              <a:off x="3667" y="2123"/>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46453" name="Text Box 21"/>
            <p:cNvSpPr txBox="1">
              <a:spLocks noChangeArrowheads="1"/>
            </p:cNvSpPr>
            <p:nvPr/>
          </p:nvSpPr>
          <p:spPr bwMode="auto">
            <a:xfrm>
              <a:off x="3649" y="2467"/>
              <a:ext cx="440" cy="404"/>
            </a:xfrm>
            <a:prstGeom prst="rect">
              <a:avLst/>
            </a:prstGeom>
            <a:noFill/>
            <a:ln w="9525">
              <a:noFill/>
              <a:miter lim="800000"/>
              <a:headEnd/>
              <a:tailEnd/>
            </a:ln>
            <a:effectLst/>
          </p:spPr>
          <p:txBody>
            <a:bodyPr>
              <a:spAutoFit/>
            </a:bodyPr>
            <a:lstStyle/>
            <a:p>
              <a:pPr eaLnBrk="0" hangingPunct="0">
                <a:spcBef>
                  <a:spcPct val="50000"/>
                </a:spcBef>
                <a:defRPr/>
              </a:pPr>
              <a:r>
                <a:rPr lang="en-GB" sz="3600" dirty="0">
                  <a:solidFill>
                    <a:schemeClr val="bg1"/>
                  </a:solidFill>
                  <a:latin typeface="+mj-lt"/>
                </a:rPr>
                <a:t>15</a:t>
              </a:r>
            </a:p>
          </p:txBody>
        </p:sp>
      </p:grpSp>
      <p:grpSp>
        <p:nvGrpSpPr>
          <p:cNvPr id="7" name="Group 22"/>
          <p:cNvGrpSpPr>
            <a:grpSpLocks/>
          </p:cNvGrpSpPr>
          <p:nvPr/>
        </p:nvGrpSpPr>
        <p:grpSpPr bwMode="auto">
          <a:xfrm>
            <a:off x="6438900" y="3127375"/>
            <a:ext cx="608013" cy="1149350"/>
            <a:chOff x="4056" y="1523"/>
            <a:chExt cx="383" cy="724"/>
          </a:xfrm>
        </p:grpSpPr>
        <p:sp>
          <p:nvSpPr>
            <p:cNvPr id="13336" name="AutoShape 23"/>
            <p:cNvSpPr>
              <a:spLocks noChangeArrowheads="1"/>
            </p:cNvSpPr>
            <p:nvPr/>
          </p:nvSpPr>
          <p:spPr bwMode="auto">
            <a:xfrm>
              <a:off x="4073" y="1523"/>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56" name="Text Box 24"/>
            <p:cNvSpPr txBox="1">
              <a:spLocks noChangeArrowheads="1"/>
            </p:cNvSpPr>
            <p:nvPr/>
          </p:nvSpPr>
          <p:spPr bwMode="auto">
            <a:xfrm>
              <a:off x="4056" y="1843"/>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bg1"/>
                  </a:solidFill>
                  <a:latin typeface="+mj-lt"/>
                </a:rPr>
                <a:t>7</a:t>
              </a:r>
            </a:p>
          </p:txBody>
        </p:sp>
      </p:grpSp>
      <p:grpSp>
        <p:nvGrpSpPr>
          <p:cNvPr id="8" name="Group 25"/>
          <p:cNvGrpSpPr>
            <a:grpSpLocks/>
          </p:cNvGrpSpPr>
          <p:nvPr/>
        </p:nvGrpSpPr>
        <p:grpSpPr bwMode="auto">
          <a:xfrm>
            <a:off x="7562850" y="3641725"/>
            <a:ext cx="608013" cy="1169988"/>
            <a:chOff x="4764" y="1847"/>
            <a:chExt cx="383" cy="737"/>
          </a:xfrm>
        </p:grpSpPr>
        <p:sp>
          <p:nvSpPr>
            <p:cNvPr id="13334" name="AutoShape 26"/>
            <p:cNvSpPr>
              <a:spLocks noChangeArrowheads="1"/>
            </p:cNvSpPr>
            <p:nvPr/>
          </p:nvSpPr>
          <p:spPr bwMode="auto">
            <a:xfrm>
              <a:off x="4786" y="1847"/>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46459" name="Text Box 27"/>
            <p:cNvSpPr txBox="1">
              <a:spLocks noChangeArrowheads="1"/>
            </p:cNvSpPr>
            <p:nvPr/>
          </p:nvSpPr>
          <p:spPr bwMode="auto">
            <a:xfrm>
              <a:off x="4764" y="2180"/>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8</a:t>
              </a:r>
            </a:p>
          </p:txBody>
        </p:sp>
      </p:grpSp>
      <p:grpSp>
        <p:nvGrpSpPr>
          <p:cNvPr id="9" name="Group 28"/>
          <p:cNvGrpSpPr>
            <a:grpSpLocks/>
          </p:cNvGrpSpPr>
          <p:nvPr/>
        </p:nvGrpSpPr>
        <p:grpSpPr bwMode="auto">
          <a:xfrm>
            <a:off x="6907213" y="4229100"/>
            <a:ext cx="608012" cy="1144588"/>
            <a:chOff x="4351" y="2217"/>
            <a:chExt cx="383" cy="721"/>
          </a:xfrm>
        </p:grpSpPr>
        <p:sp>
          <p:nvSpPr>
            <p:cNvPr id="13332" name="AutoShape 29"/>
            <p:cNvSpPr>
              <a:spLocks noChangeArrowheads="1"/>
            </p:cNvSpPr>
            <p:nvPr/>
          </p:nvSpPr>
          <p:spPr bwMode="auto">
            <a:xfrm>
              <a:off x="4359" y="2217"/>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62" name="Text Box 30"/>
            <p:cNvSpPr txBox="1">
              <a:spLocks noChangeArrowheads="1"/>
            </p:cNvSpPr>
            <p:nvPr/>
          </p:nvSpPr>
          <p:spPr bwMode="auto">
            <a:xfrm>
              <a:off x="4351" y="2534"/>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a:t>
              </a:r>
            </a:p>
          </p:txBody>
        </p:sp>
      </p:grpSp>
      <p:sp>
        <p:nvSpPr>
          <p:cNvPr id="146463" name="Text Box 31"/>
          <p:cNvSpPr txBox="1">
            <a:spLocks noChangeArrowheads="1"/>
          </p:cNvSpPr>
          <p:nvPr/>
        </p:nvSpPr>
        <p:spPr bwMode="auto">
          <a:xfrm>
            <a:off x="5929322"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Population</a:t>
            </a:r>
          </a:p>
        </p:txBody>
      </p:sp>
      <p:sp>
        <p:nvSpPr>
          <p:cNvPr id="146465" name="AutoShape 33"/>
          <p:cNvSpPr>
            <a:spLocks noChangeArrowheads="1"/>
          </p:cNvSpPr>
          <p:nvPr/>
        </p:nvSpPr>
        <p:spPr bwMode="auto">
          <a:xfrm>
            <a:off x="4214810" y="4000504"/>
            <a:ext cx="13716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solidFill>
              <a:schemeClr val="bg2"/>
            </a:solidFill>
            <a:miter lim="800000"/>
            <a:headEnd/>
            <a:tailEnd/>
          </a:ln>
          <a:effectLst/>
        </p:spPr>
        <p:txBody>
          <a:bodyPr wrap="none" anchor="ctr"/>
          <a:lstStyle/>
          <a:p>
            <a:pPr>
              <a:defRPr/>
            </a:pPr>
            <a:endParaRPr lang="en-GB">
              <a:solidFill>
                <a:schemeClr val="bg1"/>
              </a:solidFill>
              <a:latin typeface="+mj-lt"/>
            </a:endParaRPr>
          </a:p>
        </p:txBody>
      </p:sp>
      <p:pic>
        <p:nvPicPr>
          <p:cNvPr id="35" name="Picture 34" descr="jane_superbrain2.gif"/>
          <p:cNvPicPr>
            <a:picLocks noChangeAspect="1"/>
          </p:cNvPicPr>
          <p:nvPr/>
        </p:nvPicPr>
        <p:blipFill>
          <a:blip r:embed="rId7" cstate="print"/>
          <a:stretch>
            <a:fillRect/>
          </a:stretch>
        </p:blipFill>
        <p:spPr>
          <a:xfrm>
            <a:off x="7929586" y="0"/>
            <a:ext cx="1214414" cy="19534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448"/>
                                        </p:tgtEl>
                                        <p:attrNameLst>
                                          <p:attrName>style.visibility</p:attrName>
                                        </p:attrNameLst>
                                      </p:cBhvr>
                                      <p:to>
                                        <p:strVal val="visible"/>
                                      </p:to>
                                    </p:set>
                                    <p:animEffect transition="in" filter="dissolve">
                                      <p:cBhvr>
                                        <p:cTn id="7" dur="500"/>
                                        <p:tgtEl>
                                          <p:spTgt spid="14644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46434"/>
                                        </p:tgtEl>
                                        <p:attrNameLst>
                                          <p:attrName>style.visibility</p:attrName>
                                        </p:attrNameLst>
                                      </p:cBhvr>
                                      <p:to>
                                        <p:strVal val="visible"/>
                                      </p:to>
                                    </p:set>
                                    <p:animEffect transition="in" filter="dissolve">
                                      <p:cBhvr>
                                        <p:cTn id="11" dur="500"/>
                                        <p:tgtEl>
                                          <p:spTgt spid="146434"/>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6500"/>
                            </p:stCondLst>
                            <p:childTnLst>
                              <p:par>
                                <p:cTn id="25" presetID="9" presetClass="entr" presetSubtype="0" fill="hold" nodeType="after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par>
                          <p:cTn id="28" fill="hold">
                            <p:stCondLst>
                              <p:cond delay="8000"/>
                            </p:stCondLst>
                            <p:childTnLst>
                              <p:par>
                                <p:cTn id="29" presetID="9" presetClass="entr" presetSubtype="0" fill="hold" nodeType="afterEffect">
                                  <p:stCondLst>
                                    <p:cond delay="1000"/>
                                  </p:stCondLst>
                                  <p:childTnLst>
                                    <p:set>
                                      <p:cBhvr>
                                        <p:cTn id="30" dur="1" fill="hold">
                                          <p:stCondLst>
                                            <p:cond delay="0"/>
                                          </p:stCondLst>
                                        </p:cTn>
                                        <p:tgtEl>
                                          <p:spTgt spid="146435"/>
                                        </p:tgtEl>
                                        <p:attrNameLst>
                                          <p:attrName>style.visibility</p:attrName>
                                        </p:attrNameLst>
                                      </p:cBhvr>
                                      <p:to>
                                        <p:strVal val="visible"/>
                                      </p:to>
                                    </p:set>
                                    <p:animEffect transition="in" filter="dissolve">
                                      <p:cBhvr>
                                        <p:cTn id="31" dur="500"/>
                                        <p:tgtEl>
                                          <p:spTgt spid="146435"/>
                                        </p:tgtEl>
                                      </p:cBhvr>
                                    </p:animEffect>
                                  </p:childTnLst>
                                </p:cTn>
                              </p:par>
                            </p:childTnLst>
                          </p:cTn>
                        </p:par>
                        <p:par>
                          <p:cTn id="32" fill="hold">
                            <p:stCondLst>
                              <p:cond delay="9500"/>
                            </p:stCondLst>
                            <p:childTnLst>
                              <p:par>
                                <p:cTn id="33" presetID="9" presetClass="entr" presetSubtype="0" fill="hold" grpId="0" nodeType="afterEffect">
                                  <p:stCondLst>
                                    <p:cond delay="1000"/>
                                  </p:stCondLst>
                                  <p:childTnLst>
                                    <p:set>
                                      <p:cBhvr>
                                        <p:cTn id="34" dur="1" fill="hold">
                                          <p:stCondLst>
                                            <p:cond delay="0"/>
                                          </p:stCondLst>
                                        </p:cTn>
                                        <p:tgtEl>
                                          <p:spTgt spid="146465"/>
                                        </p:tgtEl>
                                        <p:attrNameLst>
                                          <p:attrName>style.visibility</p:attrName>
                                        </p:attrNameLst>
                                      </p:cBhvr>
                                      <p:to>
                                        <p:strVal val="visible"/>
                                      </p:to>
                                    </p:set>
                                    <p:animEffect transition="in" filter="dissolve">
                                      <p:cBhvr>
                                        <p:cTn id="35" dur="500"/>
                                        <p:tgtEl>
                                          <p:spTgt spid="14646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6463"/>
                                        </p:tgtEl>
                                        <p:attrNameLst>
                                          <p:attrName>style.visibility</p:attrName>
                                        </p:attrNameLst>
                                      </p:cBhvr>
                                      <p:to>
                                        <p:strVal val="visible"/>
                                      </p:to>
                                    </p:set>
                                    <p:animEffect transition="in" filter="dissolve">
                                      <p:cBhvr>
                                        <p:cTn id="40" dur="500"/>
                                        <p:tgtEl>
                                          <p:spTgt spid="146463"/>
                                        </p:tgtEl>
                                      </p:cBhvr>
                                    </p:animEffect>
                                  </p:childTnLst>
                                </p:cTn>
                              </p:par>
                            </p:childTnLst>
                          </p:cTn>
                        </p:par>
                        <p:par>
                          <p:cTn id="41" fill="hold">
                            <p:stCondLst>
                              <p:cond delay="500"/>
                            </p:stCondLst>
                            <p:childTnLst>
                              <p:par>
                                <p:cTn id="42" presetID="9" presetClass="entr" presetSubtype="0" fill="hold" grpId="0" nodeType="afterEffect">
                                  <p:stCondLst>
                                    <p:cond delay="1000"/>
                                  </p:stCondLst>
                                  <p:childTnLst>
                                    <p:set>
                                      <p:cBhvr>
                                        <p:cTn id="43" dur="1" fill="hold">
                                          <p:stCondLst>
                                            <p:cond delay="0"/>
                                          </p:stCondLst>
                                        </p:cTn>
                                        <p:tgtEl>
                                          <p:spTgt spid="146449"/>
                                        </p:tgtEl>
                                        <p:attrNameLst>
                                          <p:attrName>style.visibility</p:attrName>
                                        </p:attrNameLst>
                                      </p:cBhvr>
                                      <p:to>
                                        <p:strVal val="visible"/>
                                      </p:to>
                                    </p:set>
                                    <p:animEffect transition="in" filter="dissolve">
                                      <p:cBhvr>
                                        <p:cTn id="44" dur="500"/>
                                        <p:tgtEl>
                                          <p:spTgt spid="14644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46450"/>
                                        </p:tgtEl>
                                        <p:attrNameLst>
                                          <p:attrName>style.visibility</p:attrName>
                                        </p:attrNameLst>
                                      </p:cBhvr>
                                      <p:to>
                                        <p:strVal val="visible"/>
                                      </p:to>
                                    </p:set>
                                    <p:animEffect transition="in" filter="dissolve">
                                      <p:cBhvr>
                                        <p:cTn id="49" dur="500"/>
                                        <p:tgtEl>
                                          <p:spTgt spid="14645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ssolv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dissolv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dissolv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146448" grpId="0" autoUpdateAnimBg="0"/>
      <p:bldP spid="146449" grpId="0" animBg="1"/>
      <p:bldP spid="146463" grpId="0" autoUpdateAnimBg="0"/>
      <p:bldP spid="1464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a:t>Aims and Objectives</a:t>
            </a:r>
            <a:endParaRPr lang="en-US"/>
          </a:p>
        </p:txBody>
      </p:sp>
      <p:sp>
        <p:nvSpPr>
          <p:cNvPr id="4099" name="Rectangle 3"/>
          <p:cNvSpPr>
            <a:spLocks noGrp="1" noChangeArrowheads="1"/>
          </p:cNvSpPr>
          <p:nvPr>
            <p:ph sz="quarter" idx="1"/>
          </p:nvPr>
        </p:nvSpPr>
        <p:spPr/>
        <p:txBody>
          <a:bodyPr/>
          <a:lstStyle/>
          <a:p>
            <a:r>
              <a:rPr lang="en-GB" sz="2400" dirty="0"/>
              <a:t>Know what a statistical model is and </a:t>
            </a:r>
            <a:r>
              <a:rPr lang="en-US" sz="2400" dirty="0"/>
              <a:t>why we use them.</a:t>
            </a:r>
          </a:p>
          <a:p>
            <a:pPr lvl="1"/>
            <a:r>
              <a:rPr lang="en-GB" sz="2400" dirty="0"/>
              <a:t>The Mean</a:t>
            </a:r>
            <a:endParaRPr lang="en-US" sz="2400" dirty="0"/>
          </a:p>
          <a:p>
            <a:r>
              <a:rPr lang="en-US" sz="2400" dirty="0" smtClean="0"/>
              <a:t>Know what the ‘fit’ of a model is and why it is important.</a:t>
            </a:r>
          </a:p>
          <a:p>
            <a:pPr lvl="1"/>
            <a:r>
              <a:rPr lang="en-GB" sz="2400" dirty="0" smtClean="0"/>
              <a:t>The Standard Deviation</a:t>
            </a:r>
          </a:p>
          <a:p>
            <a:r>
              <a:rPr lang="en-GB" sz="2400" dirty="0" smtClean="0"/>
              <a:t>Distinguish models for samples and populations</a:t>
            </a:r>
          </a:p>
          <a:p>
            <a:r>
              <a:rPr lang="en-GB" sz="2400" dirty="0" smtClean="0"/>
              <a:t>Problems with </a:t>
            </a:r>
            <a:r>
              <a:rPr lang="en-GB" sz="2400" dirty="0" err="1" smtClean="0"/>
              <a:t>NHST</a:t>
            </a:r>
            <a:r>
              <a:rPr lang="en-GB" sz="2400" dirty="0" smtClean="0"/>
              <a:t> and modern approaches</a:t>
            </a:r>
          </a:p>
          <a:p>
            <a:pPr lvl="1"/>
            <a:r>
              <a:rPr lang="en-GB" sz="2400" b="1" u="sng" dirty="0" smtClean="0"/>
              <a:t>Reporting Confidence intervals and effect sizes.</a:t>
            </a:r>
            <a:endParaRPr lang="en-US" sz="2400" b="1" u="sng"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38D14BCD-B2D8-4B69-AF19-3C2AFD739878}" type="slidenum">
              <a:rPr lang="en-US"/>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Effect transition="in" filter="dissolve">
                                      <p:cBhvr>
                                        <p:cTn id="11" dur="500"/>
                                        <p:tgtEl>
                                          <p:spTgt spid="4099">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dissolve">
                                      <p:cBhvr>
                                        <p:cTn id="15" dur="500"/>
                                        <p:tgtEl>
                                          <p:spTgt spid="4099">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animEffect transition="in" filter="dissolve">
                                      <p:cBhvr>
                                        <p:cTn id="19" dur="500"/>
                                        <p:tgtEl>
                                          <p:spTgt spid="4099">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animEffect transition="in" filter="dissolve">
                                      <p:cBhvr>
                                        <p:cTn id="23" dur="500"/>
                                        <p:tgtEl>
                                          <p:spTgt spid="4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099">
                                            <p:txEl>
                                              <p:pRg st="5" end="5"/>
                                            </p:txEl>
                                          </p:spTgt>
                                        </p:tgtEl>
                                        <p:attrNameLst>
                                          <p:attrName>style.visibility</p:attrName>
                                        </p:attrNameLst>
                                      </p:cBhvr>
                                      <p:to>
                                        <p:strVal val="visible"/>
                                      </p:to>
                                    </p:set>
                                    <p:animEffect transition="in" filter="dissolve">
                                      <p:cBhvr>
                                        <p:cTn id="28" dur="500"/>
                                        <p:tgtEl>
                                          <p:spTgt spid="4099">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animEffect transition="in" filter="dissolve">
                                      <p:cBhvr>
                                        <p:cTn id="31"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Summary</a:t>
            </a:r>
            <a:endParaRPr lang="en-US" dirty="0"/>
          </a:p>
        </p:txBody>
      </p:sp>
      <p:sp>
        <p:nvSpPr>
          <p:cNvPr id="3" name="Content Placeholder 2"/>
          <p:cNvSpPr>
            <a:spLocks noGrp="1"/>
          </p:cNvSpPr>
          <p:nvPr>
            <p:ph sz="quarter" idx="1"/>
          </p:nvPr>
        </p:nvSpPr>
        <p:spPr/>
        <p:txBody>
          <a:bodyPr/>
          <a:lstStyle/>
          <a:p>
            <a:r>
              <a:rPr lang="en-US" dirty="0" smtClean="0"/>
              <a:t>So, Mean square error = standard deviation</a:t>
            </a:r>
          </a:p>
          <a:p>
            <a:pPr lvl="1"/>
            <a:r>
              <a:rPr lang="en-US" dirty="0" smtClean="0"/>
              <a:t>These values tell you model fit</a:t>
            </a:r>
          </a:p>
          <a:p>
            <a:pPr lvl="1"/>
            <a:r>
              <a:rPr lang="en-US" dirty="0" smtClean="0"/>
              <a:t>Large values indicate poor model fit</a:t>
            </a:r>
          </a:p>
          <a:p>
            <a:pPr lvl="1"/>
            <a:r>
              <a:rPr lang="en-US" dirty="0" smtClean="0"/>
              <a:t>Small values indicate better model fit</a:t>
            </a:r>
          </a:p>
          <a:p>
            <a:r>
              <a:rPr lang="en-US" dirty="0" smtClean="0"/>
              <a:t>Remember that SD is based on the scale of the variable</a:t>
            </a:r>
          </a:p>
          <a:p>
            <a:pPr lvl="1"/>
            <a:r>
              <a:rPr lang="en-US" dirty="0" smtClean="0"/>
              <a:t>So always think about how much the scale can vary to see if you are estimating it well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SD and the Shape of a Distribution</a:t>
            </a:r>
            <a:endParaRPr lang="en-GB" dirty="0"/>
          </a:p>
        </p:txBody>
      </p:sp>
      <p:pic>
        <p:nvPicPr>
          <p:cNvPr id="19458" name="Picture 2"/>
          <p:cNvPicPr>
            <a:picLocks noChangeAspect="1" noChangeArrowheads="1"/>
          </p:cNvPicPr>
          <p:nvPr/>
        </p:nvPicPr>
        <p:blipFill>
          <a:blip r:embed="rId2" cstate="print"/>
          <a:srcRect/>
          <a:stretch>
            <a:fillRect/>
          </a:stretch>
        </p:blipFill>
        <p:spPr bwMode="auto">
          <a:xfrm>
            <a:off x="980854" y="1928803"/>
            <a:ext cx="7991696" cy="33385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sz="quarter" idx="1"/>
          </p:nvPr>
        </p:nvSpPr>
        <p:spPr/>
        <p:txBody>
          <a:bodyPr/>
          <a:lstStyle/>
          <a:p>
            <a:r>
              <a:rPr lang="en-US" dirty="0" smtClean="0"/>
              <a:t>These sets of mathematical principles are called</a:t>
            </a:r>
          </a:p>
          <a:p>
            <a:pPr lvl="1"/>
            <a:r>
              <a:rPr lang="en-US" i="1" dirty="0" smtClean="0"/>
              <a:t>Methods of Least Squares or Least Squared Error</a:t>
            </a:r>
          </a:p>
          <a:p>
            <a:r>
              <a:rPr lang="en-US" dirty="0" smtClean="0"/>
              <a:t>Nearly every type of common statistic is estimated based on this idea</a:t>
            </a:r>
          </a:p>
          <a:p>
            <a:pPr lvl="1"/>
            <a:r>
              <a:rPr lang="en-US" dirty="0" smtClean="0"/>
              <a:t>Z scores, t-tests, ANOVA families, regression, etc.</a:t>
            </a:r>
          </a:p>
          <a:p>
            <a:r>
              <a:rPr lang="en-US" dirty="0" smtClean="0"/>
              <a:t>Other types of estimation:</a:t>
            </a:r>
          </a:p>
          <a:p>
            <a:pPr lvl="1"/>
            <a:r>
              <a:rPr lang="en-US" i="1" dirty="0" smtClean="0"/>
              <a:t>Bayesian</a:t>
            </a:r>
          </a:p>
          <a:p>
            <a:pPr lvl="1"/>
            <a:r>
              <a:rPr lang="en-US" i="1" dirty="0" smtClean="0"/>
              <a:t>Maximum Likelihood</a:t>
            </a:r>
          </a:p>
          <a:p>
            <a:pPr lvl="1"/>
            <a:r>
              <a:rPr lang="en-US" i="1" dirty="0" smtClean="0"/>
              <a:t>Asymptotically Distribution Free</a:t>
            </a:r>
            <a:endParaRPr lang="en-US" i="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Error</a:t>
            </a:r>
            <a:endParaRPr lang="en-US" dirty="0"/>
          </a:p>
        </p:txBody>
      </p:sp>
      <p:sp>
        <p:nvSpPr>
          <p:cNvPr id="3" name="Content Placeholder 2"/>
          <p:cNvSpPr>
            <a:spLocks noGrp="1"/>
          </p:cNvSpPr>
          <p:nvPr>
            <p:ph sz="quarter" idx="1"/>
          </p:nvPr>
        </p:nvSpPr>
        <p:spPr/>
        <p:txBody>
          <a:bodyPr/>
          <a:lstStyle/>
          <a:p>
            <a:r>
              <a:rPr lang="en-US" dirty="0" smtClean="0"/>
              <a:t>SD tells us how well the mean represents the sample data.</a:t>
            </a:r>
          </a:p>
          <a:p>
            <a:r>
              <a:rPr lang="en-US" dirty="0" smtClean="0"/>
              <a:t>But, if we want to estimate this parameter in the population, then we need to take multiple samples </a:t>
            </a:r>
            <a:endParaRPr lang="en-US" dirty="0"/>
          </a:p>
        </p:txBody>
      </p:sp>
    </p:spTree>
    <p:extLst>
      <p:ext uri="{BB962C8B-B14F-4D97-AF65-F5344CB8AC3E}">
        <p14:creationId xmlns:p14="http://schemas.microsoft.com/office/powerpoint/2010/main" val="2781286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53"/>
          <p:cNvSpPr>
            <a:spLocks noChangeArrowheads="1"/>
          </p:cNvSpPr>
          <p:nvPr/>
        </p:nvSpPr>
        <p:spPr bwMode="auto">
          <a:xfrm>
            <a:off x="0" y="1458913"/>
            <a:ext cx="9144000" cy="5399087"/>
          </a:xfrm>
          <a:prstGeom prst="rect">
            <a:avLst/>
          </a:prstGeom>
          <a:solidFill>
            <a:schemeClr val="tx1"/>
          </a:solidFill>
          <a:ln w="9525">
            <a:solidFill>
              <a:schemeClr val="tx1"/>
            </a:solidFill>
            <a:miter lim="800000"/>
            <a:headEnd/>
            <a:tailEnd/>
          </a:ln>
        </p:spPr>
        <p:txBody>
          <a:bodyPr wrap="none" anchor="ctr"/>
          <a:lstStyle/>
          <a:p>
            <a:endParaRPr lang="en-GB"/>
          </a:p>
        </p:txBody>
      </p:sp>
      <p:sp>
        <p:nvSpPr>
          <p:cNvPr id="14345" name="Rectangle 2"/>
          <p:cNvSpPr>
            <a:spLocks noGrp="1" noChangeArrowheads="1"/>
          </p:cNvSpPr>
          <p:nvPr>
            <p:ph type="title"/>
          </p:nvPr>
        </p:nvSpPr>
        <p:spPr>
          <a:xfrm>
            <a:off x="366713" y="274638"/>
            <a:ext cx="8320087" cy="1143000"/>
          </a:xfrm>
        </p:spPr>
        <p:txBody>
          <a:bodyPr/>
          <a:lstStyle/>
          <a:p>
            <a:pPr eaLnBrk="1" hangingPunct="1"/>
            <a:r>
              <a:rPr lang="en-GB" sz="4000" smtClean="0">
                <a:solidFill>
                  <a:schemeClr val="bg1"/>
                </a:solidFill>
              </a:rPr>
              <a:t>Sampling Variation</a:t>
            </a:r>
            <a:endParaRPr lang="en-US" sz="4000" smtClean="0">
              <a:solidFill>
                <a:schemeClr val="bg1"/>
              </a:solidFill>
            </a:endParaRPr>
          </a:p>
        </p:txBody>
      </p:sp>
      <p:grpSp>
        <p:nvGrpSpPr>
          <p:cNvPr id="2" name="Group 5"/>
          <p:cNvGrpSpPr>
            <a:grpSpLocks/>
          </p:cNvGrpSpPr>
          <p:nvPr/>
        </p:nvGrpSpPr>
        <p:grpSpPr bwMode="auto">
          <a:xfrm>
            <a:off x="889000" y="4187825"/>
            <a:ext cx="1525588" cy="1973263"/>
            <a:chOff x="436" y="2598"/>
            <a:chExt cx="961" cy="1243"/>
          </a:xfrm>
        </p:grpSpPr>
        <p:grpSp>
          <p:nvGrpSpPr>
            <p:cNvPr id="3" name="Group 6"/>
            <p:cNvGrpSpPr>
              <a:grpSpLocks/>
            </p:cNvGrpSpPr>
            <p:nvPr/>
          </p:nvGrpSpPr>
          <p:grpSpPr bwMode="auto">
            <a:xfrm>
              <a:off x="436" y="2598"/>
              <a:ext cx="961" cy="1006"/>
              <a:chOff x="445" y="2694"/>
              <a:chExt cx="961" cy="1006"/>
            </a:xfrm>
          </p:grpSpPr>
          <p:sp>
            <p:nvSpPr>
              <p:cNvPr id="14381" name="Freeform 7"/>
              <p:cNvSpPr>
                <a:spLocks/>
              </p:cNvSpPr>
              <p:nvPr/>
            </p:nvSpPr>
            <p:spPr bwMode="auto">
              <a:xfrm>
                <a:off x="445" y="2694"/>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FF0000"/>
              </a:solidFill>
              <a:ln w="9525">
                <a:solidFill>
                  <a:schemeClr val="tx1"/>
                </a:solidFill>
                <a:round/>
                <a:headEnd/>
                <a:tailEnd/>
              </a:ln>
            </p:spPr>
            <p:txBody>
              <a:bodyPr/>
              <a:lstStyle/>
              <a:p>
                <a:endParaRPr lang="en-GB"/>
              </a:p>
            </p:txBody>
          </p:sp>
          <p:sp>
            <p:nvSpPr>
              <p:cNvPr id="14382" name="AutoShape 8"/>
              <p:cNvSpPr>
                <a:spLocks noChangeArrowheads="1"/>
              </p:cNvSpPr>
              <p:nvPr/>
            </p:nvSpPr>
            <p:spPr bwMode="auto">
              <a:xfrm>
                <a:off x="596" y="304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3" name="AutoShape 9"/>
              <p:cNvSpPr>
                <a:spLocks noChangeArrowheads="1"/>
              </p:cNvSpPr>
              <p:nvPr/>
            </p:nvSpPr>
            <p:spPr bwMode="auto">
              <a:xfrm>
                <a:off x="546" y="333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84" name="AutoShape 10"/>
              <p:cNvSpPr>
                <a:spLocks noChangeArrowheads="1"/>
              </p:cNvSpPr>
              <p:nvPr/>
            </p:nvSpPr>
            <p:spPr bwMode="auto">
              <a:xfrm>
                <a:off x="1109" y="315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5" name="AutoShape 11"/>
              <p:cNvSpPr>
                <a:spLocks noChangeArrowheads="1"/>
              </p:cNvSpPr>
              <p:nvPr/>
            </p:nvSpPr>
            <p:spPr bwMode="auto">
              <a:xfrm>
                <a:off x="870" y="3024"/>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6" name="AutoShape 12"/>
              <p:cNvSpPr>
                <a:spLocks noChangeArrowheads="1"/>
              </p:cNvSpPr>
              <p:nvPr/>
            </p:nvSpPr>
            <p:spPr bwMode="auto">
              <a:xfrm>
                <a:off x="726" y="279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7" name="AutoShape 13"/>
              <p:cNvSpPr>
                <a:spLocks noChangeArrowheads="1"/>
              </p:cNvSpPr>
              <p:nvPr/>
            </p:nvSpPr>
            <p:spPr bwMode="auto">
              <a:xfrm>
                <a:off x="834" y="331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2" name="Object 14"/>
            <p:cNvGraphicFramePr>
              <a:graphicFrameLocks noChangeAspect="1"/>
            </p:cNvGraphicFramePr>
            <p:nvPr/>
          </p:nvGraphicFramePr>
          <p:xfrm>
            <a:off x="689" y="3650"/>
            <a:ext cx="454" cy="191"/>
          </p:xfrm>
          <a:graphic>
            <a:graphicData uri="http://schemas.openxmlformats.org/presentationml/2006/ole">
              <mc:AlternateContent xmlns:mc="http://schemas.openxmlformats.org/markup-compatibility/2006">
                <mc:Choice xmlns:v="urn:schemas-microsoft-com:vml" Requires="v">
                  <p:oleObj spid="_x0000_s7204" name="Equation" r:id="rId3" imgW="481988" imgH="203261" progId="Equation.3">
                    <p:embed/>
                  </p:oleObj>
                </mc:Choice>
                <mc:Fallback>
                  <p:oleObj name="Equation" r:id="rId3" imgW="481988" imgH="20326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 y="3650"/>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4" name="Group 15"/>
          <p:cNvGrpSpPr>
            <a:grpSpLocks/>
          </p:cNvGrpSpPr>
          <p:nvPr/>
        </p:nvGrpSpPr>
        <p:grpSpPr bwMode="auto">
          <a:xfrm>
            <a:off x="2847975" y="4275138"/>
            <a:ext cx="2001838" cy="1885950"/>
            <a:chOff x="1670" y="2653"/>
            <a:chExt cx="1261" cy="1188"/>
          </a:xfrm>
        </p:grpSpPr>
        <p:grpSp>
          <p:nvGrpSpPr>
            <p:cNvPr id="5" name="Group 16"/>
            <p:cNvGrpSpPr>
              <a:grpSpLocks/>
            </p:cNvGrpSpPr>
            <p:nvPr/>
          </p:nvGrpSpPr>
          <p:grpSpPr bwMode="auto">
            <a:xfrm>
              <a:off x="1670" y="2653"/>
              <a:ext cx="1261" cy="932"/>
              <a:chOff x="3974" y="2672"/>
              <a:chExt cx="1261" cy="932"/>
            </a:xfrm>
          </p:grpSpPr>
          <p:sp>
            <p:nvSpPr>
              <p:cNvPr id="14373" name="Freeform 17"/>
              <p:cNvSpPr>
                <a:spLocks/>
              </p:cNvSpPr>
              <p:nvPr/>
            </p:nvSpPr>
            <p:spPr bwMode="auto">
              <a:xfrm>
                <a:off x="3974" y="2672"/>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0000FF"/>
              </a:solidFill>
              <a:ln w="9525">
                <a:solidFill>
                  <a:schemeClr val="tx1"/>
                </a:solidFill>
                <a:round/>
                <a:headEnd/>
                <a:tailEnd/>
              </a:ln>
            </p:spPr>
            <p:txBody>
              <a:bodyPr/>
              <a:lstStyle/>
              <a:p>
                <a:endParaRPr lang="en-GB"/>
              </a:p>
            </p:txBody>
          </p:sp>
          <p:sp>
            <p:nvSpPr>
              <p:cNvPr id="14374" name="AutoShape 18"/>
              <p:cNvSpPr>
                <a:spLocks noChangeArrowheads="1"/>
              </p:cNvSpPr>
              <p:nvPr/>
            </p:nvSpPr>
            <p:spPr bwMode="auto">
              <a:xfrm>
                <a:off x="4631" y="2980"/>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5" name="AutoShape 19"/>
              <p:cNvSpPr>
                <a:spLocks noChangeArrowheads="1"/>
              </p:cNvSpPr>
              <p:nvPr/>
            </p:nvSpPr>
            <p:spPr bwMode="auto">
              <a:xfrm>
                <a:off x="4318" y="3120"/>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76" name="AutoShape 20"/>
              <p:cNvSpPr>
                <a:spLocks noChangeArrowheads="1"/>
              </p:cNvSpPr>
              <p:nvPr/>
            </p:nvSpPr>
            <p:spPr bwMode="auto">
              <a:xfrm>
                <a:off x="4881" y="309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7" name="AutoShape 21"/>
              <p:cNvSpPr>
                <a:spLocks noChangeArrowheads="1"/>
              </p:cNvSpPr>
              <p:nvPr/>
            </p:nvSpPr>
            <p:spPr bwMode="auto">
              <a:xfrm>
                <a:off x="4175" y="283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8" name="AutoShape 22"/>
              <p:cNvSpPr>
                <a:spLocks noChangeArrowheads="1"/>
              </p:cNvSpPr>
              <p:nvPr/>
            </p:nvSpPr>
            <p:spPr bwMode="auto">
              <a:xfrm>
                <a:off x="4498" y="273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9" name="AutoShape 23"/>
              <p:cNvSpPr>
                <a:spLocks noChangeArrowheads="1"/>
              </p:cNvSpPr>
              <p:nvPr/>
            </p:nvSpPr>
            <p:spPr bwMode="auto">
              <a:xfrm>
                <a:off x="4606" y="325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1" name="Object 24"/>
            <p:cNvGraphicFramePr>
              <a:graphicFrameLocks noChangeAspect="1"/>
            </p:cNvGraphicFramePr>
            <p:nvPr/>
          </p:nvGraphicFramePr>
          <p:xfrm>
            <a:off x="2080" y="3650"/>
            <a:ext cx="442" cy="191"/>
          </p:xfrm>
          <a:graphic>
            <a:graphicData uri="http://schemas.openxmlformats.org/presentationml/2006/ole">
              <mc:AlternateContent xmlns:mc="http://schemas.openxmlformats.org/markup-compatibility/2006">
                <mc:Choice xmlns:v="urn:schemas-microsoft-com:vml" Requires="v">
                  <p:oleObj spid="_x0000_s7205" name="Equation" r:id="rId5" imgW="469601" imgH="203384" progId="Equation.3">
                    <p:embed/>
                  </p:oleObj>
                </mc:Choice>
                <mc:Fallback>
                  <p:oleObj name="Equation" r:id="rId5" imgW="469601" imgH="203384"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0" y="3650"/>
                          <a:ext cx="442"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6" name="Group 25"/>
          <p:cNvGrpSpPr>
            <a:grpSpLocks/>
          </p:cNvGrpSpPr>
          <p:nvPr/>
        </p:nvGrpSpPr>
        <p:grpSpPr bwMode="auto">
          <a:xfrm>
            <a:off x="5110163" y="4111625"/>
            <a:ext cx="1525587" cy="2024063"/>
            <a:chOff x="3095" y="2550"/>
            <a:chExt cx="961" cy="1275"/>
          </a:xfrm>
        </p:grpSpPr>
        <p:grpSp>
          <p:nvGrpSpPr>
            <p:cNvPr id="7" name="Group 26"/>
            <p:cNvGrpSpPr>
              <a:grpSpLocks/>
            </p:cNvGrpSpPr>
            <p:nvPr/>
          </p:nvGrpSpPr>
          <p:grpSpPr bwMode="auto">
            <a:xfrm>
              <a:off x="3095" y="2550"/>
              <a:ext cx="961" cy="1006"/>
              <a:chOff x="3095" y="2550"/>
              <a:chExt cx="961" cy="1006"/>
            </a:xfrm>
          </p:grpSpPr>
          <p:sp>
            <p:nvSpPr>
              <p:cNvPr id="14365" name="Freeform 27"/>
              <p:cNvSpPr>
                <a:spLocks/>
              </p:cNvSpPr>
              <p:nvPr/>
            </p:nvSpPr>
            <p:spPr bwMode="auto">
              <a:xfrm>
                <a:off x="3095" y="2550"/>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chemeClr val="accent1"/>
              </a:solidFill>
              <a:ln w="9525">
                <a:solidFill>
                  <a:schemeClr val="tx1"/>
                </a:solidFill>
                <a:round/>
                <a:headEnd/>
                <a:tailEnd/>
              </a:ln>
            </p:spPr>
            <p:txBody>
              <a:bodyPr/>
              <a:lstStyle/>
              <a:p>
                <a:endParaRPr lang="en-GB"/>
              </a:p>
            </p:txBody>
          </p:sp>
          <p:sp>
            <p:nvSpPr>
              <p:cNvPr id="14366" name="AutoShape 28"/>
              <p:cNvSpPr>
                <a:spLocks noChangeArrowheads="1"/>
              </p:cNvSpPr>
              <p:nvPr/>
            </p:nvSpPr>
            <p:spPr bwMode="auto">
              <a:xfrm>
                <a:off x="3246" y="2904"/>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7" name="AutoShape 29"/>
              <p:cNvSpPr>
                <a:spLocks noChangeArrowheads="1"/>
              </p:cNvSpPr>
              <p:nvPr/>
            </p:nvSpPr>
            <p:spPr bwMode="auto">
              <a:xfrm>
                <a:off x="3196" y="3189"/>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8" name="AutoShape 30"/>
              <p:cNvSpPr>
                <a:spLocks noChangeArrowheads="1"/>
              </p:cNvSpPr>
              <p:nvPr/>
            </p:nvSpPr>
            <p:spPr bwMode="auto">
              <a:xfrm>
                <a:off x="3759" y="300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9" name="AutoShape 31"/>
              <p:cNvSpPr>
                <a:spLocks noChangeArrowheads="1"/>
              </p:cNvSpPr>
              <p:nvPr/>
            </p:nvSpPr>
            <p:spPr bwMode="auto">
              <a:xfrm>
                <a:off x="3520" y="288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0" name="AutoShape 32"/>
              <p:cNvSpPr>
                <a:spLocks noChangeArrowheads="1"/>
              </p:cNvSpPr>
              <p:nvPr/>
            </p:nvSpPr>
            <p:spPr bwMode="auto">
              <a:xfrm>
                <a:off x="3376" y="2655"/>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1" name="AutoShape 33"/>
              <p:cNvSpPr>
                <a:spLocks noChangeArrowheads="1"/>
              </p:cNvSpPr>
              <p:nvPr/>
            </p:nvSpPr>
            <p:spPr bwMode="auto">
              <a:xfrm>
                <a:off x="3484" y="31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0" name="Object 34"/>
            <p:cNvGraphicFramePr>
              <a:graphicFrameLocks noChangeAspect="1"/>
            </p:cNvGraphicFramePr>
            <p:nvPr/>
          </p:nvGraphicFramePr>
          <p:xfrm>
            <a:off x="3348" y="3634"/>
            <a:ext cx="454" cy="191"/>
          </p:xfrm>
          <a:graphic>
            <a:graphicData uri="http://schemas.openxmlformats.org/presentationml/2006/ole">
              <mc:AlternateContent xmlns:mc="http://schemas.openxmlformats.org/markup-compatibility/2006">
                <mc:Choice xmlns:v="urn:schemas-microsoft-com:vml" Requires="v">
                  <p:oleObj spid="_x0000_s7206" name="Equation" r:id="rId7" imgW="481988" imgH="203261" progId="Equation.3">
                    <p:embed/>
                  </p:oleObj>
                </mc:Choice>
                <mc:Fallback>
                  <p:oleObj name="Equation" r:id="rId7" imgW="481988" imgH="203261"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 y="3634"/>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8" name="Group 35"/>
          <p:cNvGrpSpPr>
            <a:grpSpLocks/>
          </p:cNvGrpSpPr>
          <p:nvPr/>
        </p:nvGrpSpPr>
        <p:grpSpPr bwMode="auto">
          <a:xfrm>
            <a:off x="6708775" y="4251325"/>
            <a:ext cx="2001838" cy="1924050"/>
            <a:chOff x="4329" y="2605"/>
            <a:chExt cx="1261" cy="1212"/>
          </a:xfrm>
        </p:grpSpPr>
        <p:grpSp>
          <p:nvGrpSpPr>
            <p:cNvPr id="9" name="Group 36"/>
            <p:cNvGrpSpPr>
              <a:grpSpLocks/>
            </p:cNvGrpSpPr>
            <p:nvPr/>
          </p:nvGrpSpPr>
          <p:grpSpPr bwMode="auto">
            <a:xfrm>
              <a:off x="4329" y="2605"/>
              <a:ext cx="1261" cy="932"/>
              <a:chOff x="4329" y="2605"/>
              <a:chExt cx="1261" cy="932"/>
            </a:xfrm>
          </p:grpSpPr>
          <p:sp>
            <p:nvSpPr>
              <p:cNvPr id="14357" name="Freeform 37"/>
              <p:cNvSpPr>
                <a:spLocks/>
              </p:cNvSpPr>
              <p:nvPr/>
            </p:nvSpPr>
            <p:spPr bwMode="auto">
              <a:xfrm>
                <a:off x="4329" y="2605"/>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FFFF00"/>
              </a:solidFill>
              <a:ln w="9525">
                <a:solidFill>
                  <a:schemeClr val="tx1"/>
                </a:solidFill>
                <a:round/>
                <a:headEnd/>
                <a:tailEnd/>
              </a:ln>
            </p:spPr>
            <p:txBody>
              <a:bodyPr/>
              <a:lstStyle/>
              <a:p>
                <a:endParaRPr lang="en-GB"/>
              </a:p>
            </p:txBody>
          </p:sp>
          <p:sp>
            <p:nvSpPr>
              <p:cNvPr id="14358" name="AutoShape 38"/>
              <p:cNvSpPr>
                <a:spLocks noChangeArrowheads="1"/>
              </p:cNvSpPr>
              <p:nvPr/>
            </p:nvSpPr>
            <p:spPr bwMode="auto">
              <a:xfrm>
                <a:off x="4986" y="2913"/>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59" name="AutoShape 39"/>
              <p:cNvSpPr>
                <a:spLocks noChangeArrowheads="1"/>
              </p:cNvSpPr>
              <p:nvPr/>
            </p:nvSpPr>
            <p:spPr bwMode="auto">
              <a:xfrm>
                <a:off x="4673" y="305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0" name="AutoShape 40"/>
              <p:cNvSpPr>
                <a:spLocks noChangeArrowheads="1"/>
              </p:cNvSpPr>
              <p:nvPr/>
            </p:nvSpPr>
            <p:spPr bwMode="auto">
              <a:xfrm>
                <a:off x="5236" y="3025"/>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1" name="AutoShape 41"/>
              <p:cNvSpPr>
                <a:spLocks noChangeArrowheads="1"/>
              </p:cNvSpPr>
              <p:nvPr/>
            </p:nvSpPr>
            <p:spPr bwMode="auto">
              <a:xfrm>
                <a:off x="4530" y="27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2" name="AutoShape 42"/>
              <p:cNvSpPr>
                <a:spLocks noChangeArrowheads="1"/>
              </p:cNvSpPr>
              <p:nvPr/>
            </p:nvSpPr>
            <p:spPr bwMode="auto">
              <a:xfrm>
                <a:off x="4853" y="2672"/>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3" name="AutoShape 43"/>
              <p:cNvSpPr>
                <a:spLocks noChangeArrowheads="1"/>
              </p:cNvSpPr>
              <p:nvPr/>
            </p:nvSpPr>
            <p:spPr bwMode="auto">
              <a:xfrm>
                <a:off x="4961" y="318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39" name="Object 44"/>
            <p:cNvGraphicFramePr>
              <a:graphicFrameLocks noChangeAspect="1"/>
            </p:cNvGraphicFramePr>
            <p:nvPr/>
          </p:nvGraphicFramePr>
          <p:xfrm>
            <a:off x="4733" y="3626"/>
            <a:ext cx="454" cy="191"/>
          </p:xfrm>
          <a:graphic>
            <a:graphicData uri="http://schemas.openxmlformats.org/presentationml/2006/ole">
              <mc:AlternateContent xmlns:mc="http://schemas.openxmlformats.org/markup-compatibility/2006">
                <mc:Choice xmlns:v="urn:schemas-microsoft-com:vml" Requires="v">
                  <p:oleObj spid="_x0000_s7207" name="Equation" r:id="rId9" imgW="481988" imgH="203261" progId="Equation.3">
                    <p:embed/>
                  </p:oleObj>
                </mc:Choice>
                <mc:Fallback>
                  <p:oleObj name="Equation" r:id="rId9" imgW="481988" imgH="203261"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3" y="3626"/>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sp>
        <p:nvSpPr>
          <p:cNvPr id="159789" name="Line 45"/>
          <p:cNvSpPr>
            <a:spLocks noChangeShapeType="1"/>
          </p:cNvSpPr>
          <p:nvPr/>
        </p:nvSpPr>
        <p:spPr bwMode="auto">
          <a:xfrm flipH="1">
            <a:off x="1979613" y="3248025"/>
            <a:ext cx="2195512" cy="1403350"/>
          </a:xfrm>
          <a:prstGeom prst="line">
            <a:avLst/>
          </a:prstGeom>
          <a:noFill/>
          <a:ln w="38100">
            <a:solidFill>
              <a:srgbClr val="FFFF00"/>
            </a:solidFill>
            <a:round/>
            <a:headEnd/>
            <a:tailEnd type="triangle" w="med" len="med"/>
          </a:ln>
        </p:spPr>
        <p:txBody>
          <a:bodyPr/>
          <a:lstStyle/>
          <a:p>
            <a:endParaRPr lang="en-GB"/>
          </a:p>
        </p:txBody>
      </p:sp>
      <p:sp>
        <p:nvSpPr>
          <p:cNvPr id="159790" name="Line 46"/>
          <p:cNvSpPr>
            <a:spLocks noChangeShapeType="1"/>
          </p:cNvSpPr>
          <p:nvPr/>
        </p:nvSpPr>
        <p:spPr bwMode="auto">
          <a:xfrm flipH="1">
            <a:off x="3595688" y="3232150"/>
            <a:ext cx="854075" cy="1190625"/>
          </a:xfrm>
          <a:prstGeom prst="line">
            <a:avLst/>
          </a:prstGeom>
          <a:noFill/>
          <a:ln w="38100">
            <a:solidFill>
              <a:srgbClr val="FFFF00"/>
            </a:solidFill>
            <a:round/>
            <a:headEnd/>
            <a:tailEnd type="triangle" w="med" len="med"/>
          </a:ln>
        </p:spPr>
        <p:txBody>
          <a:bodyPr/>
          <a:lstStyle/>
          <a:p>
            <a:endParaRPr lang="en-GB"/>
          </a:p>
        </p:txBody>
      </p:sp>
      <p:sp>
        <p:nvSpPr>
          <p:cNvPr id="159791" name="Line 47"/>
          <p:cNvSpPr>
            <a:spLocks noChangeShapeType="1"/>
          </p:cNvSpPr>
          <p:nvPr/>
        </p:nvSpPr>
        <p:spPr bwMode="auto">
          <a:xfrm>
            <a:off x="4587875" y="3232150"/>
            <a:ext cx="898525" cy="1100138"/>
          </a:xfrm>
          <a:prstGeom prst="line">
            <a:avLst/>
          </a:prstGeom>
          <a:noFill/>
          <a:ln w="38100">
            <a:solidFill>
              <a:srgbClr val="FFFF00"/>
            </a:solidFill>
            <a:round/>
            <a:headEnd/>
            <a:tailEnd type="triangle" w="med" len="med"/>
          </a:ln>
        </p:spPr>
        <p:txBody>
          <a:bodyPr/>
          <a:lstStyle/>
          <a:p>
            <a:endParaRPr lang="en-GB"/>
          </a:p>
        </p:txBody>
      </p:sp>
      <p:sp>
        <p:nvSpPr>
          <p:cNvPr id="159792" name="Line 48"/>
          <p:cNvSpPr>
            <a:spLocks noChangeShapeType="1"/>
          </p:cNvSpPr>
          <p:nvPr/>
        </p:nvSpPr>
        <p:spPr bwMode="auto">
          <a:xfrm>
            <a:off x="4846638" y="3216275"/>
            <a:ext cx="2362200" cy="963613"/>
          </a:xfrm>
          <a:prstGeom prst="line">
            <a:avLst/>
          </a:prstGeom>
          <a:noFill/>
          <a:ln w="38100">
            <a:solidFill>
              <a:srgbClr val="FFFF00"/>
            </a:solidFill>
            <a:round/>
            <a:headEnd/>
            <a:tailEnd type="triangle" w="med" len="med"/>
          </a:ln>
        </p:spPr>
        <p:txBody>
          <a:bodyPr/>
          <a:lstStyle/>
          <a:p>
            <a:endParaRPr lang="en-GB"/>
          </a:p>
        </p:txBody>
      </p:sp>
      <p:grpSp>
        <p:nvGrpSpPr>
          <p:cNvPr id="10" name="Group 49"/>
          <p:cNvGrpSpPr>
            <a:grpSpLocks/>
          </p:cNvGrpSpPr>
          <p:nvPr/>
        </p:nvGrpSpPr>
        <p:grpSpPr bwMode="auto">
          <a:xfrm>
            <a:off x="3649663" y="1624013"/>
            <a:ext cx="1993900" cy="1770062"/>
            <a:chOff x="2175" y="983"/>
            <a:chExt cx="1256" cy="1115"/>
          </a:xfrm>
        </p:grpSpPr>
        <p:pic>
          <p:nvPicPr>
            <p:cNvPr id="14355" name="Picture 50" descr="NormalDistribution"/>
            <p:cNvPicPr>
              <a:picLocks noChangeAspect="1" noChangeArrowheads="1"/>
            </p:cNvPicPr>
            <p:nvPr/>
          </p:nvPicPr>
          <p:blipFill>
            <a:blip r:embed="rId11" cstate="print"/>
            <a:srcRect/>
            <a:stretch>
              <a:fillRect/>
            </a:stretch>
          </p:blipFill>
          <p:spPr bwMode="auto">
            <a:xfrm>
              <a:off x="2175" y="1125"/>
              <a:ext cx="1256" cy="973"/>
            </a:xfrm>
            <a:prstGeom prst="rect">
              <a:avLst/>
            </a:prstGeom>
            <a:noFill/>
            <a:ln w="9525">
              <a:noFill/>
              <a:miter lim="800000"/>
              <a:headEnd/>
              <a:tailEnd/>
            </a:ln>
          </p:spPr>
        </p:pic>
        <p:graphicFrame>
          <p:nvGraphicFramePr>
            <p:cNvPr id="14338" name="Object 51"/>
            <p:cNvGraphicFramePr>
              <a:graphicFrameLocks noChangeAspect="1"/>
            </p:cNvGraphicFramePr>
            <p:nvPr/>
          </p:nvGraphicFramePr>
          <p:xfrm>
            <a:off x="2524" y="983"/>
            <a:ext cx="454" cy="191"/>
          </p:xfrm>
          <a:graphic>
            <a:graphicData uri="http://schemas.openxmlformats.org/presentationml/2006/ole">
              <mc:AlternateContent xmlns:mc="http://schemas.openxmlformats.org/markup-compatibility/2006">
                <mc:Choice xmlns:v="urn:schemas-microsoft-com:vml" Requires="v">
                  <p:oleObj spid="_x0000_s7208" name="Equation" r:id="rId12" imgW="481988" imgH="203261" progId="Equation.3">
                    <p:embed/>
                  </p:oleObj>
                </mc:Choice>
                <mc:Fallback>
                  <p:oleObj name="Equation" r:id="rId12" imgW="481988" imgH="203261"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 y="983"/>
                          <a:ext cx="454" cy="191"/>
                        </a:xfrm>
                        <a:prstGeom prst="rect">
                          <a:avLst/>
                        </a:prstGeom>
                        <a:solidFill>
                          <a:srgbClr val="FFFF00"/>
                        </a:solidFill>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89"/>
                                        </p:tgtEl>
                                        <p:attrNameLst>
                                          <p:attrName>style.visibility</p:attrName>
                                        </p:attrNameLst>
                                      </p:cBhvr>
                                      <p:to>
                                        <p:strVal val="visible"/>
                                      </p:to>
                                    </p:set>
                                    <p:animEffect transition="in" filter="wipe(up)">
                                      <p:cBhvr>
                                        <p:cTn id="12" dur="500"/>
                                        <p:tgtEl>
                                          <p:spTgt spid="159789"/>
                                        </p:tgtEl>
                                      </p:cBhvr>
                                    </p:animEffect>
                                  </p:childTnLst>
                                </p:cTn>
                              </p:par>
                            </p:childTnLst>
                          </p:cTn>
                        </p:par>
                        <p:par>
                          <p:cTn id="13" fill="hold">
                            <p:stCondLst>
                              <p:cond delay="500"/>
                            </p:stCondLst>
                            <p:childTnLst>
                              <p:par>
                                <p:cTn id="14" presetID="22" presetClass="entr" presetSubtype="1"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2000"/>
                            </p:stCondLst>
                            <p:childTnLst>
                              <p:par>
                                <p:cTn id="18" presetID="22" presetClass="entr" presetSubtype="1" fill="hold" grpId="0" nodeType="afterEffect">
                                  <p:stCondLst>
                                    <p:cond delay="1000"/>
                                  </p:stCondLst>
                                  <p:childTnLst>
                                    <p:set>
                                      <p:cBhvr>
                                        <p:cTn id="19" dur="1" fill="hold">
                                          <p:stCondLst>
                                            <p:cond delay="0"/>
                                          </p:stCondLst>
                                        </p:cTn>
                                        <p:tgtEl>
                                          <p:spTgt spid="159790"/>
                                        </p:tgtEl>
                                        <p:attrNameLst>
                                          <p:attrName>style.visibility</p:attrName>
                                        </p:attrNameLst>
                                      </p:cBhvr>
                                      <p:to>
                                        <p:strVal val="visible"/>
                                      </p:to>
                                    </p:set>
                                    <p:animEffect transition="in" filter="wipe(up)">
                                      <p:cBhvr>
                                        <p:cTn id="20" dur="500"/>
                                        <p:tgtEl>
                                          <p:spTgt spid="159790"/>
                                        </p:tgtEl>
                                      </p:cBhvr>
                                    </p:animEffect>
                                  </p:childTnLst>
                                </p:cTn>
                              </p:par>
                            </p:childTnLst>
                          </p:cTn>
                        </p:par>
                        <p:par>
                          <p:cTn id="21" fill="hold">
                            <p:stCondLst>
                              <p:cond delay="3500"/>
                            </p:stCondLst>
                            <p:childTnLst>
                              <p:par>
                                <p:cTn id="22" presetID="22" presetClass="entr" presetSubtype="1" fill="hold"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5000"/>
                            </p:stCondLst>
                            <p:childTnLst>
                              <p:par>
                                <p:cTn id="26" presetID="22" presetClass="entr" presetSubtype="1" fill="hold" grpId="0" nodeType="afterEffect">
                                  <p:stCondLst>
                                    <p:cond delay="1000"/>
                                  </p:stCondLst>
                                  <p:childTnLst>
                                    <p:set>
                                      <p:cBhvr>
                                        <p:cTn id="27" dur="1" fill="hold">
                                          <p:stCondLst>
                                            <p:cond delay="0"/>
                                          </p:stCondLst>
                                        </p:cTn>
                                        <p:tgtEl>
                                          <p:spTgt spid="159791"/>
                                        </p:tgtEl>
                                        <p:attrNameLst>
                                          <p:attrName>style.visibility</p:attrName>
                                        </p:attrNameLst>
                                      </p:cBhvr>
                                      <p:to>
                                        <p:strVal val="visible"/>
                                      </p:to>
                                    </p:set>
                                    <p:animEffect transition="in" filter="wipe(up)">
                                      <p:cBhvr>
                                        <p:cTn id="28" dur="500"/>
                                        <p:tgtEl>
                                          <p:spTgt spid="159791"/>
                                        </p:tgtEl>
                                      </p:cBhvr>
                                    </p:animEffect>
                                  </p:childTnLst>
                                </p:cTn>
                              </p:par>
                            </p:childTnLst>
                          </p:cTn>
                        </p:par>
                        <p:par>
                          <p:cTn id="29" fill="hold">
                            <p:stCondLst>
                              <p:cond delay="6500"/>
                            </p:stCondLst>
                            <p:childTnLst>
                              <p:par>
                                <p:cTn id="30" presetID="22" presetClass="entr" presetSubtype="1"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8000"/>
                            </p:stCondLst>
                            <p:childTnLst>
                              <p:par>
                                <p:cTn id="34" presetID="22" presetClass="entr" presetSubtype="1" fill="hold" grpId="0" nodeType="afterEffect">
                                  <p:stCondLst>
                                    <p:cond delay="1000"/>
                                  </p:stCondLst>
                                  <p:childTnLst>
                                    <p:set>
                                      <p:cBhvr>
                                        <p:cTn id="35" dur="1" fill="hold">
                                          <p:stCondLst>
                                            <p:cond delay="0"/>
                                          </p:stCondLst>
                                        </p:cTn>
                                        <p:tgtEl>
                                          <p:spTgt spid="159792"/>
                                        </p:tgtEl>
                                        <p:attrNameLst>
                                          <p:attrName>style.visibility</p:attrName>
                                        </p:attrNameLst>
                                      </p:cBhvr>
                                      <p:to>
                                        <p:strVal val="visible"/>
                                      </p:to>
                                    </p:set>
                                    <p:animEffect transition="in" filter="wipe(up)">
                                      <p:cBhvr>
                                        <p:cTn id="36" dur="500"/>
                                        <p:tgtEl>
                                          <p:spTgt spid="159792"/>
                                        </p:tgtEl>
                                      </p:cBhvr>
                                    </p:animEffect>
                                  </p:childTnLst>
                                </p:cTn>
                              </p:par>
                            </p:childTnLst>
                          </p:cTn>
                        </p:par>
                        <p:par>
                          <p:cTn id="37" fill="hold">
                            <p:stCondLst>
                              <p:cond delay="9500"/>
                            </p:stCondLst>
                            <p:childTnLst>
                              <p:par>
                                <p:cTn id="38" presetID="22" presetClass="entr" presetSubtype="1" fill="hold" nodeType="after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89" grpId="0" animBg="1"/>
      <p:bldP spid="159790" grpId="0" animBg="1"/>
      <p:bldP spid="159791" grpId="0" animBg="1"/>
      <p:bldP spid="15979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descr="SEM Histogram"/>
          <p:cNvPicPr>
            <a:picLocks noChangeAspect="1" noChangeArrowheads="1"/>
          </p:cNvPicPr>
          <p:nvPr/>
        </p:nvPicPr>
        <p:blipFill>
          <a:blip r:embed="rId3" cstate="print"/>
          <a:srcRect/>
          <a:stretch>
            <a:fillRect/>
          </a:stretch>
        </p:blipFill>
        <p:spPr bwMode="auto">
          <a:xfrm>
            <a:off x="1412875" y="3598863"/>
            <a:ext cx="3162300" cy="2546350"/>
          </a:xfrm>
          <a:prstGeom prst="rect">
            <a:avLst/>
          </a:prstGeom>
          <a:noFill/>
          <a:ln w="9525">
            <a:noFill/>
            <a:miter lim="800000"/>
            <a:headEnd/>
            <a:tailEnd/>
          </a:ln>
        </p:spPr>
      </p:pic>
      <p:sp>
        <p:nvSpPr>
          <p:cNvPr id="163845" name="AutoShape 5"/>
          <p:cNvSpPr>
            <a:spLocks noChangeArrowheads="1"/>
          </p:cNvSpPr>
          <p:nvPr/>
        </p:nvSpPr>
        <p:spPr bwMode="auto">
          <a:xfrm rot="5400000">
            <a:off x="2657475" y="2976563"/>
            <a:ext cx="752475" cy="457200"/>
          </a:xfrm>
          <a:prstGeom prst="notchedRightArrow">
            <a:avLst>
              <a:gd name="adj1" fmla="val 50000"/>
              <a:gd name="adj2" fmla="val 60004"/>
            </a:avLst>
          </a:prstGeom>
          <a:solidFill>
            <a:srgbClr val="FF3300"/>
          </a:solidFill>
          <a:ln w="19050">
            <a:solidFill>
              <a:srgbClr val="000000"/>
            </a:solidFill>
            <a:miter lim="800000"/>
            <a:headEnd/>
            <a:tailEnd/>
          </a:ln>
          <a:effectLst>
            <a:outerShdw dist="35921" dir="2700000" algn="ctr" rotWithShape="0">
              <a:schemeClr val="tx1"/>
            </a:outerShdw>
          </a:effectLst>
        </p:spPr>
        <p:txBody>
          <a:bodyPr/>
          <a:lstStyle/>
          <a:p>
            <a:pPr>
              <a:defRPr/>
            </a:pPr>
            <a:endParaRPr lang="en-GB"/>
          </a:p>
        </p:txBody>
      </p:sp>
      <p:grpSp>
        <p:nvGrpSpPr>
          <p:cNvPr id="2" name="Group 6"/>
          <p:cNvGrpSpPr>
            <a:grpSpLocks/>
          </p:cNvGrpSpPr>
          <p:nvPr/>
        </p:nvGrpSpPr>
        <p:grpSpPr bwMode="auto">
          <a:xfrm>
            <a:off x="1081088" y="220663"/>
            <a:ext cx="3822700" cy="3117850"/>
            <a:chOff x="1641" y="267"/>
            <a:chExt cx="2408" cy="1964"/>
          </a:xfrm>
        </p:grpSpPr>
        <p:grpSp>
          <p:nvGrpSpPr>
            <p:cNvPr id="3" name="Group 7"/>
            <p:cNvGrpSpPr>
              <a:grpSpLocks/>
            </p:cNvGrpSpPr>
            <p:nvPr/>
          </p:nvGrpSpPr>
          <p:grpSpPr bwMode="auto">
            <a:xfrm>
              <a:off x="1641" y="267"/>
              <a:ext cx="2408" cy="1876"/>
              <a:chOff x="1409" y="267"/>
              <a:chExt cx="2408" cy="1876"/>
            </a:xfrm>
          </p:grpSpPr>
          <p:sp>
            <p:nvSpPr>
              <p:cNvPr id="15368" name="Line 8"/>
              <p:cNvSpPr>
                <a:spLocks noChangeShapeType="1"/>
              </p:cNvSpPr>
              <p:nvPr/>
            </p:nvSpPr>
            <p:spPr bwMode="auto">
              <a:xfrm>
                <a:off x="2585" y="1008"/>
                <a:ext cx="0" cy="318"/>
              </a:xfrm>
              <a:prstGeom prst="line">
                <a:avLst/>
              </a:prstGeom>
              <a:noFill/>
              <a:ln w="28575">
                <a:solidFill>
                  <a:srgbClr val="171E77"/>
                </a:solidFill>
                <a:round/>
                <a:headEnd/>
                <a:tailEnd type="triangle" w="sm" len="sm"/>
              </a:ln>
            </p:spPr>
            <p:txBody>
              <a:bodyPr/>
              <a:lstStyle/>
              <a:p>
                <a:endParaRPr lang="en-GB"/>
              </a:p>
            </p:txBody>
          </p:sp>
          <p:sp>
            <p:nvSpPr>
              <p:cNvPr id="15369" name="Text Box 9"/>
              <p:cNvSpPr txBox="1">
                <a:spLocks noChangeArrowheads="1"/>
              </p:cNvSpPr>
              <p:nvPr/>
            </p:nvSpPr>
            <p:spPr bwMode="auto">
              <a:xfrm>
                <a:off x="2339" y="280"/>
                <a:ext cx="387" cy="166"/>
              </a:xfrm>
              <a:prstGeom prst="rect">
                <a:avLst/>
              </a:prstGeom>
              <a:noFill/>
              <a:ln w="9525">
                <a:noFill/>
                <a:miter lim="800000"/>
                <a:headEnd/>
                <a:tailEnd/>
              </a:ln>
            </p:spPr>
            <p:txBody>
              <a:bodyPr/>
              <a:lstStyle/>
              <a:p>
                <a:pPr algn="ctr" eaLnBrk="0" hangingPunct="0"/>
                <a:r>
                  <a:rPr lang="en-US" sz="1200" i="1">
                    <a:solidFill>
                      <a:schemeClr val="bg1"/>
                    </a:solidFill>
                    <a:sym typeface="Symbol" pitchFamily="18" charset="2"/>
                  </a:rPr>
                  <a:t></a:t>
                </a:r>
                <a:r>
                  <a:rPr lang="en-US" sz="1200" i="1">
                    <a:solidFill>
                      <a:schemeClr val="bg1"/>
                    </a:solidFill>
                  </a:rPr>
                  <a:t> </a:t>
                </a:r>
                <a:r>
                  <a:rPr lang="en-US" sz="1200">
                    <a:solidFill>
                      <a:schemeClr val="bg1"/>
                    </a:solidFill>
                  </a:rPr>
                  <a:t>= 10</a:t>
                </a:r>
                <a:endParaRPr lang="en-US" sz="1200" i="1">
                  <a:solidFill>
                    <a:schemeClr val="bg1"/>
                  </a:solidFill>
                </a:endParaRPr>
              </a:p>
            </p:txBody>
          </p:sp>
          <p:sp>
            <p:nvSpPr>
              <p:cNvPr id="163850" name="Oval 10"/>
              <p:cNvSpPr>
                <a:spLocks noChangeArrowheads="1"/>
              </p:cNvSpPr>
              <p:nvPr/>
            </p:nvSpPr>
            <p:spPr bwMode="auto">
              <a:xfrm>
                <a:off x="2397"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1" name="AutoShape 11"/>
              <p:cNvSpPr>
                <a:spLocks noChangeArrowheads="1"/>
              </p:cNvSpPr>
              <p:nvPr/>
            </p:nvSpPr>
            <p:spPr bwMode="auto">
              <a:xfrm>
                <a:off x="2421" y="138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2" name="AutoShape 12"/>
              <p:cNvSpPr>
                <a:spLocks noChangeArrowheads="1"/>
              </p:cNvSpPr>
              <p:nvPr/>
            </p:nvSpPr>
            <p:spPr bwMode="auto">
              <a:xfrm>
                <a:off x="2568" y="1342"/>
                <a:ext cx="112" cy="120"/>
              </a:xfrm>
              <a:prstGeom prst="smileyFace">
                <a:avLst>
                  <a:gd name="adj" fmla="val 1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3" name="AutoShape 13"/>
              <p:cNvSpPr>
                <a:spLocks noChangeArrowheads="1"/>
              </p:cNvSpPr>
              <p:nvPr/>
            </p:nvSpPr>
            <p:spPr bwMode="auto">
              <a:xfrm>
                <a:off x="2517" y="1477"/>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4" name="AutoShape 14"/>
              <p:cNvSpPr>
                <a:spLocks noChangeArrowheads="1"/>
              </p:cNvSpPr>
              <p:nvPr/>
            </p:nvSpPr>
            <p:spPr bwMode="auto">
              <a:xfrm>
                <a:off x="2658"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75" name="Text Box 15"/>
              <p:cNvSpPr txBox="1">
                <a:spLocks noChangeArrowheads="1"/>
              </p:cNvSpPr>
              <p:nvPr/>
            </p:nvSpPr>
            <p:spPr bwMode="auto">
              <a:xfrm>
                <a:off x="2393" y="1605"/>
                <a:ext cx="379"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8</a:t>
                </a:r>
              </a:p>
            </p:txBody>
          </p:sp>
          <p:sp>
            <p:nvSpPr>
              <p:cNvPr id="163856" name="Oval 16"/>
              <p:cNvSpPr>
                <a:spLocks noChangeArrowheads="1"/>
              </p:cNvSpPr>
              <p:nvPr/>
            </p:nvSpPr>
            <p:spPr bwMode="auto">
              <a:xfrm>
                <a:off x="2883" y="1172"/>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7" name="AutoShape 17"/>
              <p:cNvSpPr>
                <a:spLocks noChangeArrowheads="1"/>
              </p:cNvSpPr>
              <p:nvPr/>
            </p:nvSpPr>
            <p:spPr bwMode="auto">
              <a:xfrm>
                <a:off x="2907"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8" name="AutoShape 18"/>
              <p:cNvSpPr>
                <a:spLocks noChangeArrowheads="1"/>
              </p:cNvSpPr>
              <p:nvPr/>
            </p:nvSpPr>
            <p:spPr bwMode="auto">
              <a:xfrm>
                <a:off x="3055" y="1198"/>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9" name="AutoShape 19"/>
              <p:cNvSpPr>
                <a:spLocks noChangeArrowheads="1"/>
              </p:cNvSpPr>
              <p:nvPr/>
            </p:nvSpPr>
            <p:spPr bwMode="auto">
              <a:xfrm>
                <a:off x="3003" y="1333"/>
                <a:ext cx="113"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0" name="AutoShape 20"/>
              <p:cNvSpPr>
                <a:spLocks noChangeArrowheads="1"/>
              </p:cNvSpPr>
              <p:nvPr/>
            </p:nvSpPr>
            <p:spPr bwMode="auto">
              <a:xfrm>
                <a:off x="3145" y="131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1" name="Text Box 21"/>
              <p:cNvSpPr txBox="1">
                <a:spLocks noChangeArrowheads="1"/>
              </p:cNvSpPr>
              <p:nvPr/>
            </p:nvSpPr>
            <p:spPr bwMode="auto">
              <a:xfrm>
                <a:off x="2879" y="1461"/>
                <a:ext cx="428"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nvGrpSpPr>
              <p:cNvPr id="4" name="Group 22"/>
              <p:cNvGrpSpPr>
                <a:grpSpLocks/>
              </p:cNvGrpSpPr>
              <p:nvPr/>
            </p:nvGrpSpPr>
            <p:grpSpPr bwMode="auto">
              <a:xfrm>
                <a:off x="3300" y="752"/>
                <a:ext cx="423" cy="471"/>
                <a:chOff x="3300" y="752"/>
                <a:chExt cx="423" cy="471"/>
              </a:xfrm>
            </p:grpSpPr>
            <p:sp>
              <p:nvSpPr>
                <p:cNvPr id="163863" name="Oval 23"/>
                <p:cNvSpPr>
                  <a:spLocks noChangeArrowheads="1"/>
                </p:cNvSpPr>
                <p:nvPr/>
              </p:nvSpPr>
              <p:spPr bwMode="auto">
                <a:xfrm>
                  <a:off x="3304"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64" name="AutoShape 24"/>
                <p:cNvSpPr>
                  <a:spLocks noChangeArrowheads="1"/>
                </p:cNvSpPr>
                <p:nvPr/>
              </p:nvSpPr>
              <p:spPr bwMode="auto">
                <a:xfrm>
                  <a:off x="3328"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5" name="AutoShape 25"/>
                <p:cNvSpPr>
                  <a:spLocks noChangeArrowheads="1"/>
                </p:cNvSpPr>
                <p:nvPr/>
              </p:nvSpPr>
              <p:spPr bwMode="auto">
                <a:xfrm>
                  <a:off x="3475" y="778"/>
                  <a:ext cx="112" cy="120"/>
                </a:xfrm>
                <a:prstGeom prst="smileyFace">
                  <a:avLst>
                    <a:gd name="adj" fmla="val -792"/>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6" name="AutoShape 26"/>
                <p:cNvSpPr>
                  <a:spLocks noChangeArrowheads="1"/>
                </p:cNvSpPr>
                <p:nvPr/>
              </p:nvSpPr>
              <p:spPr bwMode="auto">
                <a:xfrm>
                  <a:off x="3424"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7" name="AutoShape 27"/>
                <p:cNvSpPr>
                  <a:spLocks noChangeArrowheads="1"/>
                </p:cNvSpPr>
                <p:nvPr/>
              </p:nvSpPr>
              <p:spPr bwMode="auto">
                <a:xfrm>
                  <a:off x="3565" y="89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61" name="Text Box 28"/>
                <p:cNvSpPr txBox="1">
                  <a:spLocks noChangeArrowheads="1"/>
                </p:cNvSpPr>
                <p:nvPr/>
              </p:nvSpPr>
              <p:spPr bwMode="auto">
                <a:xfrm>
                  <a:off x="3300" y="1041"/>
                  <a:ext cx="379" cy="182"/>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grpSp>
          <p:sp>
            <p:nvSpPr>
              <p:cNvPr id="163869" name="Oval 29"/>
              <p:cNvSpPr>
                <a:spLocks noChangeArrowheads="1"/>
              </p:cNvSpPr>
              <p:nvPr/>
            </p:nvSpPr>
            <p:spPr bwMode="auto">
              <a:xfrm>
                <a:off x="2775" y="167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0" name="AutoShape 30"/>
              <p:cNvSpPr>
                <a:spLocks noChangeArrowheads="1"/>
              </p:cNvSpPr>
              <p:nvPr/>
            </p:nvSpPr>
            <p:spPr bwMode="auto">
              <a:xfrm>
                <a:off x="2799" y="174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1" name="AutoShape 31"/>
              <p:cNvSpPr>
                <a:spLocks noChangeArrowheads="1"/>
              </p:cNvSpPr>
              <p:nvPr/>
            </p:nvSpPr>
            <p:spPr bwMode="auto">
              <a:xfrm>
                <a:off x="2946" y="170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2" name="AutoShape 32"/>
              <p:cNvSpPr>
                <a:spLocks noChangeArrowheads="1"/>
              </p:cNvSpPr>
              <p:nvPr/>
            </p:nvSpPr>
            <p:spPr bwMode="auto">
              <a:xfrm>
                <a:off x="2895" y="18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3" name="AutoShape 33"/>
              <p:cNvSpPr>
                <a:spLocks noChangeArrowheads="1"/>
              </p:cNvSpPr>
              <p:nvPr/>
            </p:nvSpPr>
            <p:spPr bwMode="auto">
              <a:xfrm>
                <a:off x="3036" y="1819"/>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8" name="Text Box 34"/>
              <p:cNvSpPr txBox="1">
                <a:spLocks noChangeArrowheads="1"/>
              </p:cNvSpPr>
              <p:nvPr/>
            </p:nvSpPr>
            <p:spPr bwMode="auto">
              <a:xfrm>
                <a:off x="2771" y="1965"/>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63875" name="Oval 35"/>
              <p:cNvSpPr>
                <a:spLocks noChangeArrowheads="1"/>
              </p:cNvSpPr>
              <p:nvPr/>
            </p:nvSpPr>
            <p:spPr bwMode="auto">
              <a:xfrm>
                <a:off x="3394"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6" name="AutoShape 36"/>
              <p:cNvSpPr>
                <a:spLocks noChangeArrowheads="1"/>
              </p:cNvSpPr>
              <p:nvPr/>
            </p:nvSpPr>
            <p:spPr bwMode="auto">
              <a:xfrm>
                <a:off x="3418" y="1381"/>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7" name="AutoShape 37"/>
              <p:cNvSpPr>
                <a:spLocks noChangeArrowheads="1"/>
              </p:cNvSpPr>
              <p:nvPr/>
            </p:nvSpPr>
            <p:spPr bwMode="auto">
              <a:xfrm>
                <a:off x="3565"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8" name="AutoShape 38"/>
              <p:cNvSpPr>
                <a:spLocks noChangeArrowheads="1"/>
              </p:cNvSpPr>
              <p:nvPr/>
            </p:nvSpPr>
            <p:spPr bwMode="auto">
              <a:xfrm>
                <a:off x="3514" y="1477"/>
                <a:ext cx="112" cy="120"/>
              </a:xfrm>
              <a:prstGeom prst="smileyFace">
                <a:avLst>
                  <a:gd name="adj" fmla="val 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9" name="AutoShape 39"/>
              <p:cNvSpPr>
                <a:spLocks noChangeArrowheads="1"/>
              </p:cNvSpPr>
              <p:nvPr/>
            </p:nvSpPr>
            <p:spPr bwMode="auto">
              <a:xfrm>
                <a:off x="3655"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94" name="Text Box 40"/>
              <p:cNvSpPr txBox="1">
                <a:spLocks noChangeArrowheads="1"/>
              </p:cNvSpPr>
              <p:nvPr/>
            </p:nvSpPr>
            <p:spPr bwMode="auto">
              <a:xfrm>
                <a:off x="3390" y="1605"/>
                <a:ext cx="427"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12</a:t>
                </a:r>
              </a:p>
            </p:txBody>
          </p:sp>
          <p:sp>
            <p:nvSpPr>
              <p:cNvPr id="15395" name="Line 41"/>
              <p:cNvSpPr>
                <a:spLocks noChangeShapeType="1"/>
              </p:cNvSpPr>
              <p:nvPr/>
            </p:nvSpPr>
            <p:spPr bwMode="auto">
              <a:xfrm>
                <a:off x="3131" y="825"/>
                <a:ext cx="171" cy="75"/>
              </a:xfrm>
              <a:prstGeom prst="line">
                <a:avLst/>
              </a:prstGeom>
              <a:noFill/>
              <a:ln w="28575">
                <a:solidFill>
                  <a:srgbClr val="171E77"/>
                </a:solidFill>
                <a:round/>
                <a:headEnd/>
                <a:tailEnd type="triangle" w="sm" len="sm"/>
              </a:ln>
            </p:spPr>
            <p:txBody>
              <a:bodyPr/>
              <a:lstStyle/>
              <a:p>
                <a:endParaRPr lang="en-GB"/>
              </a:p>
            </p:txBody>
          </p:sp>
          <p:sp>
            <p:nvSpPr>
              <p:cNvPr id="15396" name="Line 42"/>
              <p:cNvSpPr>
                <a:spLocks noChangeShapeType="1"/>
              </p:cNvSpPr>
              <p:nvPr/>
            </p:nvSpPr>
            <p:spPr bwMode="auto">
              <a:xfrm>
                <a:off x="3044" y="897"/>
                <a:ext cx="462" cy="459"/>
              </a:xfrm>
              <a:prstGeom prst="line">
                <a:avLst/>
              </a:prstGeom>
              <a:noFill/>
              <a:ln w="28575">
                <a:solidFill>
                  <a:srgbClr val="171E77"/>
                </a:solidFill>
                <a:round/>
                <a:headEnd/>
                <a:tailEnd type="triangle" w="sm" len="sm"/>
              </a:ln>
            </p:spPr>
            <p:txBody>
              <a:bodyPr/>
              <a:lstStyle/>
              <a:p>
                <a:endParaRPr lang="en-GB"/>
              </a:p>
            </p:txBody>
          </p:sp>
          <p:sp>
            <p:nvSpPr>
              <p:cNvPr id="15397" name="Line 43"/>
              <p:cNvSpPr>
                <a:spLocks noChangeShapeType="1"/>
              </p:cNvSpPr>
              <p:nvPr/>
            </p:nvSpPr>
            <p:spPr bwMode="auto">
              <a:xfrm>
                <a:off x="2903" y="957"/>
                <a:ext cx="121" cy="264"/>
              </a:xfrm>
              <a:prstGeom prst="line">
                <a:avLst/>
              </a:prstGeom>
              <a:noFill/>
              <a:ln w="28575">
                <a:solidFill>
                  <a:srgbClr val="171E77"/>
                </a:solidFill>
                <a:round/>
                <a:headEnd/>
                <a:tailEnd type="triangle" w="sm" len="sm"/>
              </a:ln>
            </p:spPr>
            <p:txBody>
              <a:bodyPr/>
              <a:lstStyle/>
              <a:p>
                <a:endParaRPr lang="en-GB"/>
              </a:p>
            </p:txBody>
          </p:sp>
          <p:sp>
            <p:nvSpPr>
              <p:cNvPr id="15398" name="Line 44"/>
              <p:cNvSpPr>
                <a:spLocks noChangeShapeType="1"/>
              </p:cNvSpPr>
              <p:nvPr/>
            </p:nvSpPr>
            <p:spPr bwMode="auto">
              <a:xfrm>
                <a:off x="2783" y="978"/>
                <a:ext cx="145" cy="717"/>
              </a:xfrm>
              <a:prstGeom prst="line">
                <a:avLst/>
              </a:prstGeom>
              <a:noFill/>
              <a:ln w="28575">
                <a:solidFill>
                  <a:srgbClr val="171E77"/>
                </a:solidFill>
                <a:round/>
                <a:headEnd/>
                <a:tailEnd type="triangle" w="sm" len="sm"/>
              </a:ln>
            </p:spPr>
            <p:txBody>
              <a:bodyPr/>
              <a:lstStyle/>
              <a:p>
                <a:endParaRPr lang="en-GB"/>
              </a:p>
            </p:txBody>
          </p:sp>
          <p:sp>
            <p:nvSpPr>
              <p:cNvPr id="163885" name="Oval 45"/>
              <p:cNvSpPr>
                <a:spLocks noChangeArrowheads="1"/>
              </p:cNvSpPr>
              <p:nvPr/>
            </p:nvSpPr>
            <p:spPr bwMode="auto">
              <a:xfrm>
                <a:off x="2031" y="1688"/>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86" name="AutoShape 46"/>
              <p:cNvSpPr>
                <a:spLocks noChangeArrowheads="1"/>
              </p:cNvSpPr>
              <p:nvPr/>
            </p:nvSpPr>
            <p:spPr bwMode="auto">
              <a:xfrm>
                <a:off x="2055" y="175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7" name="AutoShape 47"/>
              <p:cNvSpPr>
                <a:spLocks noChangeArrowheads="1"/>
              </p:cNvSpPr>
              <p:nvPr/>
            </p:nvSpPr>
            <p:spPr bwMode="auto">
              <a:xfrm>
                <a:off x="2203" y="17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8" name="AutoShape 48"/>
              <p:cNvSpPr>
                <a:spLocks noChangeArrowheads="1"/>
              </p:cNvSpPr>
              <p:nvPr/>
            </p:nvSpPr>
            <p:spPr bwMode="auto">
              <a:xfrm>
                <a:off x="2151" y="1849"/>
                <a:ext cx="113" cy="120"/>
              </a:xfrm>
              <a:prstGeom prst="smileyFace">
                <a:avLst>
                  <a:gd name="adj" fmla="val -145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9" name="AutoShape 49"/>
              <p:cNvSpPr>
                <a:spLocks noChangeArrowheads="1"/>
              </p:cNvSpPr>
              <p:nvPr/>
            </p:nvSpPr>
            <p:spPr bwMode="auto">
              <a:xfrm>
                <a:off x="2293" y="183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0" name="Oval 50"/>
              <p:cNvSpPr>
                <a:spLocks noChangeArrowheads="1"/>
              </p:cNvSpPr>
              <p:nvPr/>
            </p:nvSpPr>
            <p:spPr bwMode="auto">
              <a:xfrm>
                <a:off x="1857" y="117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1" name="AutoShape 51"/>
              <p:cNvSpPr>
                <a:spLocks noChangeArrowheads="1"/>
              </p:cNvSpPr>
              <p:nvPr/>
            </p:nvSpPr>
            <p:spPr bwMode="auto">
              <a:xfrm>
                <a:off x="1881"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2" name="AutoShape 52"/>
              <p:cNvSpPr>
                <a:spLocks noChangeArrowheads="1"/>
              </p:cNvSpPr>
              <p:nvPr/>
            </p:nvSpPr>
            <p:spPr bwMode="auto">
              <a:xfrm>
                <a:off x="2028" y="1198"/>
                <a:ext cx="112" cy="120"/>
              </a:xfrm>
              <a:prstGeom prst="smileyFace">
                <a:avLst>
                  <a:gd name="adj" fmla="val -2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3" name="AutoShape 53"/>
              <p:cNvSpPr>
                <a:spLocks noChangeArrowheads="1"/>
              </p:cNvSpPr>
              <p:nvPr/>
            </p:nvSpPr>
            <p:spPr bwMode="auto">
              <a:xfrm>
                <a:off x="1977" y="1333"/>
                <a:ext cx="112" cy="120"/>
              </a:xfrm>
              <a:prstGeom prst="smileyFace">
                <a:avLst>
                  <a:gd name="adj" fmla="val 18750"/>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4" name="AutoShape 54"/>
              <p:cNvSpPr>
                <a:spLocks noChangeArrowheads="1"/>
              </p:cNvSpPr>
              <p:nvPr/>
            </p:nvSpPr>
            <p:spPr bwMode="auto">
              <a:xfrm>
                <a:off x="2118" y="131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09" name="Text Box 55"/>
              <p:cNvSpPr txBox="1">
                <a:spLocks noChangeArrowheads="1"/>
              </p:cNvSpPr>
              <p:nvPr/>
            </p:nvSpPr>
            <p:spPr bwMode="auto">
              <a:xfrm>
                <a:off x="1853" y="1461"/>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5410" name="Line 56"/>
              <p:cNvSpPr>
                <a:spLocks noChangeShapeType="1"/>
              </p:cNvSpPr>
              <p:nvPr/>
            </p:nvSpPr>
            <p:spPr bwMode="auto">
              <a:xfrm flipH="1">
                <a:off x="2120" y="957"/>
                <a:ext cx="99" cy="240"/>
              </a:xfrm>
              <a:prstGeom prst="line">
                <a:avLst/>
              </a:prstGeom>
              <a:noFill/>
              <a:ln w="28575">
                <a:solidFill>
                  <a:srgbClr val="171E77"/>
                </a:solidFill>
                <a:round/>
                <a:headEnd/>
                <a:tailEnd type="triangle" w="sm" len="sm"/>
              </a:ln>
            </p:spPr>
            <p:txBody>
              <a:bodyPr/>
              <a:lstStyle/>
              <a:p>
                <a:endParaRPr lang="en-GB"/>
              </a:p>
            </p:txBody>
          </p:sp>
          <p:sp>
            <p:nvSpPr>
              <p:cNvPr id="15411" name="Line 57"/>
              <p:cNvSpPr>
                <a:spLocks noChangeShapeType="1"/>
              </p:cNvSpPr>
              <p:nvPr/>
            </p:nvSpPr>
            <p:spPr bwMode="auto">
              <a:xfrm flipH="1">
                <a:off x="2240" y="984"/>
                <a:ext cx="171" cy="705"/>
              </a:xfrm>
              <a:prstGeom prst="line">
                <a:avLst/>
              </a:prstGeom>
              <a:noFill/>
              <a:ln w="28575">
                <a:solidFill>
                  <a:srgbClr val="171E77"/>
                </a:solidFill>
                <a:round/>
                <a:headEnd/>
                <a:tailEnd type="triangle" w="sm" len="sm"/>
              </a:ln>
            </p:spPr>
            <p:txBody>
              <a:bodyPr/>
              <a:lstStyle/>
              <a:p>
                <a:endParaRPr lang="en-GB"/>
              </a:p>
            </p:txBody>
          </p:sp>
          <p:sp>
            <p:nvSpPr>
              <p:cNvPr id="163898" name="Oval 58"/>
              <p:cNvSpPr>
                <a:spLocks noChangeArrowheads="1"/>
              </p:cNvSpPr>
              <p:nvPr/>
            </p:nvSpPr>
            <p:spPr bwMode="auto">
              <a:xfrm>
                <a:off x="1413"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9" name="AutoShape 59"/>
              <p:cNvSpPr>
                <a:spLocks noChangeArrowheads="1"/>
              </p:cNvSpPr>
              <p:nvPr/>
            </p:nvSpPr>
            <p:spPr bwMode="auto">
              <a:xfrm>
                <a:off x="1437" y="138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0" name="AutoShape 60"/>
              <p:cNvSpPr>
                <a:spLocks noChangeArrowheads="1"/>
              </p:cNvSpPr>
              <p:nvPr/>
            </p:nvSpPr>
            <p:spPr bwMode="auto">
              <a:xfrm>
                <a:off x="1584"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1" name="AutoShape 61"/>
              <p:cNvSpPr>
                <a:spLocks noChangeArrowheads="1"/>
              </p:cNvSpPr>
              <p:nvPr/>
            </p:nvSpPr>
            <p:spPr bwMode="auto">
              <a:xfrm>
                <a:off x="1533" y="147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2" name="AutoShape 62"/>
              <p:cNvSpPr>
                <a:spLocks noChangeArrowheads="1"/>
              </p:cNvSpPr>
              <p:nvPr/>
            </p:nvSpPr>
            <p:spPr bwMode="auto">
              <a:xfrm>
                <a:off x="1674"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17" name="Text Box 63"/>
              <p:cNvSpPr txBox="1">
                <a:spLocks noChangeArrowheads="1"/>
              </p:cNvSpPr>
              <p:nvPr/>
            </p:nvSpPr>
            <p:spPr bwMode="auto">
              <a:xfrm>
                <a:off x="1409" y="1605"/>
                <a:ext cx="38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sp>
            <p:nvSpPr>
              <p:cNvPr id="163904" name="Oval 64"/>
              <p:cNvSpPr>
                <a:spLocks noChangeArrowheads="1"/>
              </p:cNvSpPr>
              <p:nvPr/>
            </p:nvSpPr>
            <p:spPr bwMode="auto">
              <a:xfrm>
                <a:off x="1479"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05" name="AutoShape 65"/>
              <p:cNvSpPr>
                <a:spLocks noChangeArrowheads="1"/>
              </p:cNvSpPr>
              <p:nvPr/>
            </p:nvSpPr>
            <p:spPr bwMode="auto">
              <a:xfrm>
                <a:off x="1503"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6" name="AutoShape 66"/>
              <p:cNvSpPr>
                <a:spLocks noChangeArrowheads="1"/>
              </p:cNvSpPr>
              <p:nvPr/>
            </p:nvSpPr>
            <p:spPr bwMode="auto">
              <a:xfrm>
                <a:off x="1650" y="778"/>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7" name="AutoShape 67"/>
              <p:cNvSpPr>
                <a:spLocks noChangeArrowheads="1"/>
              </p:cNvSpPr>
              <p:nvPr/>
            </p:nvSpPr>
            <p:spPr bwMode="auto">
              <a:xfrm>
                <a:off x="1599"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8" name="AutoShape 68"/>
              <p:cNvSpPr>
                <a:spLocks noChangeArrowheads="1"/>
              </p:cNvSpPr>
              <p:nvPr/>
            </p:nvSpPr>
            <p:spPr bwMode="auto">
              <a:xfrm>
                <a:off x="1740" y="89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23" name="Text Box 69"/>
              <p:cNvSpPr txBox="1">
                <a:spLocks noChangeArrowheads="1"/>
              </p:cNvSpPr>
              <p:nvPr/>
            </p:nvSpPr>
            <p:spPr bwMode="auto">
              <a:xfrm>
                <a:off x="1475" y="1041"/>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sp>
            <p:nvSpPr>
              <p:cNvPr id="15424" name="Line 70"/>
              <p:cNvSpPr>
                <a:spLocks noChangeShapeType="1"/>
              </p:cNvSpPr>
              <p:nvPr/>
            </p:nvSpPr>
            <p:spPr bwMode="auto">
              <a:xfrm flipH="1">
                <a:off x="1838" y="798"/>
                <a:ext cx="147" cy="72"/>
              </a:xfrm>
              <a:prstGeom prst="line">
                <a:avLst/>
              </a:prstGeom>
              <a:noFill/>
              <a:ln w="28575">
                <a:solidFill>
                  <a:srgbClr val="171E77"/>
                </a:solidFill>
                <a:round/>
                <a:headEnd/>
                <a:tailEnd type="triangle" w="sm" len="sm"/>
              </a:ln>
            </p:spPr>
            <p:txBody>
              <a:bodyPr/>
              <a:lstStyle/>
              <a:p>
                <a:endParaRPr lang="en-GB"/>
              </a:p>
            </p:txBody>
          </p:sp>
          <p:sp>
            <p:nvSpPr>
              <p:cNvPr id="15425" name="Line 71"/>
              <p:cNvSpPr>
                <a:spLocks noChangeShapeType="1"/>
              </p:cNvSpPr>
              <p:nvPr/>
            </p:nvSpPr>
            <p:spPr bwMode="auto">
              <a:xfrm flipH="1">
                <a:off x="1733" y="879"/>
                <a:ext cx="339" cy="507"/>
              </a:xfrm>
              <a:prstGeom prst="line">
                <a:avLst/>
              </a:prstGeom>
              <a:noFill/>
              <a:ln w="28575">
                <a:solidFill>
                  <a:srgbClr val="171E77"/>
                </a:solidFill>
                <a:round/>
                <a:headEnd/>
                <a:tailEnd type="triangle" w="sm" len="sm"/>
              </a:ln>
            </p:spPr>
            <p:txBody>
              <a:bodyPr/>
              <a:lstStyle/>
              <a:p>
                <a:endParaRPr lang="en-GB"/>
              </a:p>
            </p:txBody>
          </p:sp>
          <p:sp>
            <p:nvSpPr>
              <p:cNvPr id="15426" name="WordArt 72"/>
              <p:cNvSpPr>
                <a:spLocks noChangeArrowheads="1" noChangeShapeType="1" noTextEdit="1"/>
              </p:cNvSpPr>
              <p:nvPr/>
            </p:nvSpPr>
            <p:spPr bwMode="auto">
              <a:xfrm>
                <a:off x="2138" y="267"/>
                <a:ext cx="840" cy="198"/>
              </a:xfrm>
              <a:prstGeom prst="rect">
                <a:avLst/>
              </a:prstGeom>
            </p:spPr>
            <p:txBody>
              <a:bodyPr spcFirstLastPara="1" wrap="none" fromWordArt="1">
                <a:prstTxWarp prst="textArchUp">
                  <a:avLst>
                    <a:gd name="adj" fmla="val 11086868"/>
                  </a:avLst>
                </a:prstTxWarp>
              </a:bodyPr>
              <a:lstStyle/>
              <a:p>
                <a:pPr algn="ctr"/>
                <a:r>
                  <a:rPr lang="en-GB" kern="10">
                    <a:ln w="9525">
                      <a:solidFill>
                        <a:srgbClr val="000000"/>
                      </a:solidFill>
                      <a:round/>
                      <a:headEnd/>
                      <a:tailEnd/>
                    </a:ln>
                    <a:solidFill>
                      <a:srgbClr val="FFFF00"/>
                    </a:solidFill>
                    <a:latin typeface="Arial Black"/>
                  </a:rPr>
                  <a:t>Population</a:t>
                </a:r>
              </a:p>
            </p:txBody>
          </p:sp>
          <p:sp>
            <p:nvSpPr>
              <p:cNvPr id="163913" name="Oval 73"/>
              <p:cNvSpPr>
                <a:spLocks noChangeArrowheads="1"/>
              </p:cNvSpPr>
              <p:nvPr/>
            </p:nvSpPr>
            <p:spPr bwMode="auto">
              <a:xfrm>
                <a:off x="1958" y="432"/>
                <a:ext cx="1236" cy="591"/>
              </a:xfrm>
              <a:prstGeom prst="ellipse">
                <a:avLst/>
              </a:prstGeom>
              <a:solidFill>
                <a:schemeClr val="bg1"/>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14" name="AutoShape 74"/>
              <p:cNvSpPr>
                <a:spLocks noChangeArrowheads="1"/>
              </p:cNvSpPr>
              <p:nvPr/>
            </p:nvSpPr>
            <p:spPr bwMode="auto">
              <a:xfrm>
                <a:off x="2092" y="55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5" name="AutoShape 75"/>
              <p:cNvSpPr>
                <a:spLocks noChangeArrowheads="1"/>
              </p:cNvSpPr>
              <p:nvPr/>
            </p:nvSpPr>
            <p:spPr bwMode="auto">
              <a:xfrm>
                <a:off x="2359" y="48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6" name="AutoShape 76"/>
              <p:cNvSpPr>
                <a:spLocks noChangeArrowheads="1"/>
              </p:cNvSpPr>
              <p:nvPr/>
            </p:nvSpPr>
            <p:spPr bwMode="auto">
              <a:xfrm>
                <a:off x="2200" y="83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7" name="AutoShape 77"/>
              <p:cNvSpPr>
                <a:spLocks noChangeArrowheads="1"/>
              </p:cNvSpPr>
              <p:nvPr/>
            </p:nvSpPr>
            <p:spPr bwMode="auto">
              <a:xfrm>
                <a:off x="2437" y="75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8" name="AutoShape 78"/>
              <p:cNvSpPr>
                <a:spLocks noChangeArrowheads="1"/>
              </p:cNvSpPr>
              <p:nvPr/>
            </p:nvSpPr>
            <p:spPr bwMode="auto">
              <a:xfrm>
                <a:off x="2554" y="58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9" name="AutoShape 79"/>
              <p:cNvSpPr>
                <a:spLocks noChangeArrowheads="1"/>
              </p:cNvSpPr>
              <p:nvPr/>
            </p:nvSpPr>
            <p:spPr bwMode="auto">
              <a:xfrm>
                <a:off x="2080" y="77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0" name="AutoShape 80"/>
              <p:cNvSpPr>
                <a:spLocks noChangeArrowheads="1"/>
              </p:cNvSpPr>
              <p:nvPr/>
            </p:nvSpPr>
            <p:spPr bwMode="auto">
              <a:xfrm>
                <a:off x="1984" y="66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1" name="AutoShape 81"/>
              <p:cNvSpPr>
                <a:spLocks noChangeArrowheads="1"/>
              </p:cNvSpPr>
              <p:nvPr/>
            </p:nvSpPr>
            <p:spPr bwMode="auto">
              <a:xfrm>
                <a:off x="2221" y="50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2" name="AutoShape 82"/>
              <p:cNvSpPr>
                <a:spLocks noChangeArrowheads="1"/>
              </p:cNvSpPr>
              <p:nvPr/>
            </p:nvSpPr>
            <p:spPr bwMode="auto">
              <a:xfrm>
                <a:off x="2848" y="720"/>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3" name="AutoShape 83"/>
              <p:cNvSpPr>
                <a:spLocks noChangeArrowheads="1"/>
              </p:cNvSpPr>
              <p:nvPr/>
            </p:nvSpPr>
            <p:spPr bwMode="auto">
              <a:xfrm>
                <a:off x="2359" y="87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4" name="AutoShape 84"/>
              <p:cNvSpPr>
                <a:spLocks noChangeArrowheads="1"/>
              </p:cNvSpPr>
              <p:nvPr/>
            </p:nvSpPr>
            <p:spPr bwMode="auto">
              <a:xfrm>
                <a:off x="2296" y="618"/>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5" name="AutoShape 85"/>
              <p:cNvSpPr>
                <a:spLocks noChangeArrowheads="1"/>
              </p:cNvSpPr>
              <p:nvPr/>
            </p:nvSpPr>
            <p:spPr bwMode="auto">
              <a:xfrm>
                <a:off x="2302" y="75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6" name="AutoShape 86"/>
              <p:cNvSpPr>
                <a:spLocks noChangeArrowheads="1"/>
              </p:cNvSpPr>
              <p:nvPr/>
            </p:nvSpPr>
            <p:spPr bwMode="auto">
              <a:xfrm>
                <a:off x="2431" y="610"/>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7" name="AutoShape 87"/>
              <p:cNvSpPr>
                <a:spLocks noChangeArrowheads="1"/>
              </p:cNvSpPr>
              <p:nvPr/>
            </p:nvSpPr>
            <p:spPr bwMode="auto">
              <a:xfrm>
                <a:off x="2676" y="666"/>
                <a:ext cx="112" cy="121"/>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8" name="AutoShape 88"/>
              <p:cNvSpPr>
                <a:spLocks noChangeArrowheads="1"/>
              </p:cNvSpPr>
              <p:nvPr/>
            </p:nvSpPr>
            <p:spPr bwMode="auto">
              <a:xfrm>
                <a:off x="2491" y="45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9" name="AutoShape 89"/>
              <p:cNvSpPr>
                <a:spLocks noChangeArrowheads="1"/>
              </p:cNvSpPr>
              <p:nvPr/>
            </p:nvSpPr>
            <p:spPr bwMode="auto">
              <a:xfrm>
                <a:off x="2794" y="60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0" name="AutoShape 90"/>
              <p:cNvSpPr>
                <a:spLocks noChangeArrowheads="1"/>
              </p:cNvSpPr>
              <p:nvPr/>
            </p:nvSpPr>
            <p:spPr bwMode="auto">
              <a:xfrm>
                <a:off x="2497" y="889"/>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1" name="AutoShape 91"/>
              <p:cNvSpPr>
                <a:spLocks noChangeArrowheads="1"/>
              </p:cNvSpPr>
              <p:nvPr/>
            </p:nvSpPr>
            <p:spPr bwMode="auto">
              <a:xfrm>
                <a:off x="2626" y="46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2" name="AutoShape 92"/>
              <p:cNvSpPr>
                <a:spLocks noChangeArrowheads="1"/>
              </p:cNvSpPr>
              <p:nvPr/>
            </p:nvSpPr>
            <p:spPr bwMode="auto">
              <a:xfrm>
                <a:off x="2571" y="75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3" name="AutoShape 93"/>
              <p:cNvSpPr>
                <a:spLocks noChangeArrowheads="1"/>
              </p:cNvSpPr>
              <p:nvPr/>
            </p:nvSpPr>
            <p:spPr bwMode="auto">
              <a:xfrm>
                <a:off x="2632" y="88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4" name="AutoShape 94"/>
              <p:cNvSpPr>
                <a:spLocks noChangeArrowheads="1"/>
              </p:cNvSpPr>
              <p:nvPr/>
            </p:nvSpPr>
            <p:spPr bwMode="auto">
              <a:xfrm>
                <a:off x="2761" y="47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5" name="AutoShape 95"/>
              <p:cNvSpPr>
                <a:spLocks noChangeArrowheads="1"/>
              </p:cNvSpPr>
              <p:nvPr/>
            </p:nvSpPr>
            <p:spPr bwMode="auto">
              <a:xfrm>
                <a:off x="2728" y="79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6" name="AutoShape 96"/>
              <p:cNvSpPr>
                <a:spLocks noChangeArrowheads="1"/>
              </p:cNvSpPr>
              <p:nvPr/>
            </p:nvSpPr>
            <p:spPr bwMode="auto">
              <a:xfrm>
                <a:off x="2176" y="66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7" name="AutoShape 97"/>
              <p:cNvSpPr>
                <a:spLocks noChangeArrowheads="1"/>
              </p:cNvSpPr>
              <p:nvPr/>
            </p:nvSpPr>
            <p:spPr bwMode="auto">
              <a:xfrm>
                <a:off x="2839" y="85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8" name="AutoShape 98"/>
              <p:cNvSpPr>
                <a:spLocks noChangeArrowheads="1"/>
              </p:cNvSpPr>
              <p:nvPr/>
            </p:nvSpPr>
            <p:spPr bwMode="auto">
              <a:xfrm>
                <a:off x="2893" y="5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9" name="AutoShape 99"/>
              <p:cNvSpPr>
                <a:spLocks noChangeArrowheads="1"/>
              </p:cNvSpPr>
              <p:nvPr/>
            </p:nvSpPr>
            <p:spPr bwMode="auto">
              <a:xfrm>
                <a:off x="3064" y="65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0" name="AutoShape 100"/>
              <p:cNvSpPr>
                <a:spLocks noChangeArrowheads="1"/>
              </p:cNvSpPr>
              <p:nvPr/>
            </p:nvSpPr>
            <p:spPr bwMode="auto">
              <a:xfrm>
                <a:off x="2941" y="634"/>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1" name="AutoShape 101"/>
              <p:cNvSpPr>
                <a:spLocks noChangeArrowheads="1"/>
              </p:cNvSpPr>
              <p:nvPr/>
            </p:nvSpPr>
            <p:spPr bwMode="auto">
              <a:xfrm>
                <a:off x="2980" y="76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grpSp>
        <p:sp>
          <p:nvSpPr>
            <p:cNvPr id="15367" name="Text Box 102"/>
            <p:cNvSpPr txBox="1">
              <a:spLocks noChangeArrowheads="1"/>
            </p:cNvSpPr>
            <p:nvPr/>
          </p:nvSpPr>
          <p:spPr bwMode="auto">
            <a:xfrm>
              <a:off x="2259" y="2045"/>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graphicFrame>
        <p:nvGraphicFramePr>
          <p:cNvPr id="163943" name="Object 103"/>
          <p:cNvGraphicFramePr>
            <a:graphicFrameLocks noChangeAspect="1"/>
          </p:cNvGraphicFramePr>
          <p:nvPr/>
        </p:nvGraphicFramePr>
        <p:xfrm>
          <a:off x="6051550" y="2378075"/>
          <a:ext cx="2570163" cy="1624013"/>
        </p:xfrm>
        <a:graphic>
          <a:graphicData uri="http://schemas.openxmlformats.org/presentationml/2006/ole">
            <mc:AlternateContent xmlns:mc="http://schemas.openxmlformats.org/markup-compatibility/2006">
              <mc:Choice xmlns:v="urn:schemas-microsoft-com:vml" Requires="v">
                <p:oleObj spid="_x0000_s8204" name="Equation" r:id="rId4" imgW="660308" imgH="418893" progId="Equation.3">
                  <p:embed/>
                </p:oleObj>
              </mc:Choice>
              <mc:Fallback>
                <p:oleObj name="Equation" r:id="rId4" imgW="660308" imgH="418893"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50" y="2378075"/>
                        <a:ext cx="2570163" cy="1624013"/>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7"/>
                          </a:schemeClr>
                        </a:outerShdw>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up)">
                                      <p:cBhvr>
                                        <p:cTn id="12" dur="500"/>
                                        <p:tgtEl>
                                          <p:spTgt spid="16384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63844"/>
                                        </p:tgtEl>
                                        <p:attrNameLst>
                                          <p:attrName>style.visibility</p:attrName>
                                        </p:attrNameLst>
                                      </p:cBhvr>
                                      <p:to>
                                        <p:strVal val="visible"/>
                                      </p:to>
                                    </p:set>
                                    <p:animEffect transition="in" filter="wipe(up)">
                                      <p:cBhvr>
                                        <p:cTn id="16" dur="500"/>
                                        <p:tgtEl>
                                          <p:spTgt spid="1638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3943"/>
                                        </p:tgtEl>
                                        <p:attrNameLst>
                                          <p:attrName>style.visibility</p:attrName>
                                        </p:attrNameLst>
                                      </p:cBhvr>
                                      <p:to>
                                        <p:strVal val="visible"/>
                                      </p:to>
                                    </p:set>
                                    <p:animEffect transition="in" filter="dissolve">
                                      <p:cBhvr>
                                        <p:cTn id="21" dur="500"/>
                                        <p:tgtEl>
                                          <p:spTgt spid="1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a:t>
            </a:r>
            <a:endParaRPr lang="en-US" dirty="0"/>
          </a:p>
        </p:txBody>
      </p:sp>
      <p:sp>
        <p:nvSpPr>
          <p:cNvPr id="3" name="Content Placeholder 2"/>
          <p:cNvSpPr>
            <a:spLocks noGrp="1"/>
          </p:cNvSpPr>
          <p:nvPr>
            <p:ph sz="quarter" idx="1"/>
          </p:nvPr>
        </p:nvSpPr>
        <p:spPr/>
        <p:txBody>
          <a:bodyPr/>
          <a:lstStyle/>
          <a:p>
            <a:r>
              <a:rPr lang="en-US" dirty="0" smtClean="0"/>
              <a:t>The previous slides describe the sampling distribution</a:t>
            </a:r>
          </a:p>
          <a:p>
            <a:pPr lvl="1"/>
            <a:r>
              <a:rPr lang="en-US" dirty="0" smtClean="0"/>
              <a:t>In real life, we wouldn’t really do this work</a:t>
            </a:r>
          </a:p>
          <a:p>
            <a:pPr lvl="1"/>
            <a:r>
              <a:rPr lang="en-US" dirty="0" smtClean="0"/>
              <a:t>Smart people have shown with </a:t>
            </a:r>
            <a:r>
              <a:rPr lang="en-US" i="1" dirty="0" smtClean="0"/>
              <a:t>Monte Carlos</a:t>
            </a:r>
            <a:r>
              <a:rPr lang="en-US" dirty="0" smtClean="0"/>
              <a:t> how these things work, which lead to the </a:t>
            </a:r>
            <a:r>
              <a:rPr lang="en-US" i="1" dirty="0" smtClean="0"/>
              <a:t>Central Limit Theorem</a:t>
            </a:r>
          </a:p>
          <a:p>
            <a:r>
              <a:rPr lang="en-US" dirty="0" smtClean="0"/>
              <a:t>If </a:t>
            </a:r>
            <a:r>
              <a:rPr lang="en-US" i="1" dirty="0" smtClean="0"/>
              <a:t>N </a:t>
            </a:r>
            <a:r>
              <a:rPr lang="en-US" dirty="0" smtClean="0"/>
              <a:t>= 30, then we can estimate the standard deviation of the sampling distribution (standard error) by dividing by </a:t>
            </a:r>
            <a:r>
              <a:rPr lang="en-US" i="1" dirty="0" smtClean="0"/>
              <a:t>N</a:t>
            </a:r>
            <a:r>
              <a:rPr lang="en-US" dirty="0" smtClean="0"/>
              <a:t> from one sample.</a:t>
            </a:r>
          </a:p>
          <a:p>
            <a:pPr lvl="1"/>
            <a:r>
              <a:rPr lang="en-US" dirty="0" smtClean="0"/>
              <a:t>I think about this as dividing up the error by person…you get an error! And you! And you!</a:t>
            </a:r>
            <a:endParaRPr lang="en-US" dirty="0"/>
          </a:p>
        </p:txBody>
      </p:sp>
      <p:pic>
        <p:nvPicPr>
          <p:cNvPr id="62466" name="Picture 2" descr="http://static.quickmeme.com/media/social/qm.gif"/>
          <p:cNvPicPr>
            <a:picLocks noChangeAspect="1" noChangeArrowheads="1"/>
          </p:cNvPicPr>
          <p:nvPr/>
        </p:nvPicPr>
        <p:blipFill>
          <a:blip r:embed="rId2"/>
          <a:srcRect/>
          <a:stretch>
            <a:fillRect/>
          </a:stretch>
        </p:blipFill>
        <p:spPr bwMode="auto">
          <a:xfrm>
            <a:off x="155575" y="-2133600"/>
            <a:ext cx="6143625" cy="4457700"/>
          </a:xfrm>
          <a:prstGeom prst="rect">
            <a:avLst/>
          </a:prstGeom>
          <a:noFill/>
        </p:spPr>
      </p:pic>
      <p:pic>
        <p:nvPicPr>
          <p:cNvPr id="62468" name="Picture 4" descr="http://static.quickmeme.com/media/social/qm.gif"/>
          <p:cNvPicPr>
            <a:picLocks noChangeAspect="1" noChangeArrowheads="1"/>
          </p:cNvPicPr>
          <p:nvPr/>
        </p:nvPicPr>
        <p:blipFill>
          <a:blip r:embed="rId2"/>
          <a:srcRect/>
          <a:stretch>
            <a:fillRect/>
          </a:stretch>
        </p:blipFill>
        <p:spPr bwMode="auto">
          <a:xfrm>
            <a:off x="155575" y="-2133600"/>
            <a:ext cx="6143625" cy="4457700"/>
          </a:xfrm>
          <a:prstGeom prst="rect">
            <a:avLst/>
          </a:prstGeom>
          <a:noFill/>
        </p:spPr>
      </p:pic>
      <p:pic>
        <p:nvPicPr>
          <p:cNvPr id="62469" name="Picture 5"/>
          <p:cNvPicPr>
            <a:picLocks noChangeAspect="1" noChangeArrowheads="1"/>
          </p:cNvPicPr>
          <p:nvPr/>
        </p:nvPicPr>
        <p:blipFill>
          <a:blip r:embed="rId3" cstate="print"/>
          <a:srcRect/>
          <a:stretch>
            <a:fillRect/>
          </a:stretch>
        </p:blipFill>
        <p:spPr bwMode="auto">
          <a:xfrm>
            <a:off x="1595438" y="1219200"/>
            <a:ext cx="5953125" cy="4419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500" fill="hold"/>
                                        <p:tgtEl>
                                          <p:spTgt spid="62469"/>
                                        </p:tgtEl>
                                        <p:attrNameLst>
                                          <p:attrName>ppt_x</p:attrName>
                                        </p:attrNameLst>
                                      </p:cBhvr>
                                      <p:tavLst>
                                        <p:tav tm="0">
                                          <p:val>
                                            <p:strVal val="#ppt_x"/>
                                          </p:val>
                                        </p:tav>
                                        <p:tav tm="100000">
                                          <p:val>
                                            <p:strVal val="#ppt_x"/>
                                          </p:val>
                                        </p:tav>
                                      </p:tavLst>
                                    </p:anim>
                                    <p:anim calcmode="lin" valueType="num">
                                      <p:cBhvr additive="base">
                                        <p:cTn id="8" dur="500" fill="hold"/>
                                        <p:tgtEl>
                                          <p:spTgt spid="62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GB" sz="4000" smtClean="0"/>
              <a:t>Confidence Intervals</a:t>
            </a:r>
            <a:endParaRPr lang="en-US" sz="4000" smtClean="0"/>
          </a:p>
        </p:txBody>
      </p:sp>
      <p:sp>
        <p:nvSpPr>
          <p:cNvPr id="30724" name="Rectangle 3"/>
          <p:cNvSpPr>
            <a:spLocks noGrp="1" noChangeArrowheads="1"/>
          </p:cNvSpPr>
          <p:nvPr>
            <p:ph sz="quarter" idx="1"/>
          </p:nvPr>
        </p:nvSpPr>
        <p:spPr/>
        <p:txBody>
          <a:bodyPr/>
          <a:lstStyle/>
          <a:p>
            <a:pPr eaLnBrk="1" hangingPunct="1">
              <a:lnSpc>
                <a:spcPct val="80000"/>
              </a:lnSpc>
            </a:pPr>
            <a:r>
              <a:rPr lang="en-GB" sz="2800" dirty="0" smtClean="0"/>
              <a:t>Back to </a:t>
            </a:r>
            <a:r>
              <a:rPr lang="en-GB" sz="2800" dirty="0" err="1" smtClean="0"/>
              <a:t>erin’s</a:t>
            </a:r>
            <a:r>
              <a:rPr lang="en-GB" sz="2800" dirty="0" smtClean="0"/>
              <a:t> associative judgment studies</a:t>
            </a:r>
          </a:p>
          <a:p>
            <a:pPr lvl="1">
              <a:lnSpc>
                <a:spcPct val="80000"/>
              </a:lnSpc>
            </a:pPr>
            <a:r>
              <a:rPr lang="en-GB" sz="2100" dirty="0" smtClean="0"/>
              <a:t>We have tested about 30 of these, so have an idea of what the population parameters are.</a:t>
            </a:r>
          </a:p>
          <a:p>
            <a:pPr eaLnBrk="1" hangingPunct="1">
              <a:lnSpc>
                <a:spcPct val="80000"/>
              </a:lnSpc>
            </a:pPr>
            <a:r>
              <a:rPr lang="en-GB" sz="2800" dirty="0" smtClean="0"/>
              <a:t>True Mean (µ = .30)</a:t>
            </a:r>
          </a:p>
          <a:p>
            <a:pPr eaLnBrk="1" hangingPunct="1">
              <a:lnSpc>
                <a:spcPct val="80000"/>
              </a:lnSpc>
            </a:pPr>
            <a:r>
              <a:rPr lang="en-GB" sz="2800" dirty="0" smtClean="0"/>
              <a:t>Sample Mean (</a:t>
            </a:r>
            <a:r>
              <a:rPr lang="en-GB" sz="2800" i="1" dirty="0" smtClean="0"/>
              <a:t>M</a:t>
            </a:r>
            <a:r>
              <a:rPr lang="en-GB" sz="2800" dirty="0" smtClean="0"/>
              <a:t> = .27)</a:t>
            </a:r>
            <a:endParaRPr lang="en-GB" sz="2400" dirty="0" smtClean="0"/>
          </a:p>
          <a:p>
            <a:pPr eaLnBrk="1" hangingPunct="1">
              <a:lnSpc>
                <a:spcPct val="80000"/>
              </a:lnSpc>
            </a:pPr>
            <a:r>
              <a:rPr lang="en-GB" sz="2800" dirty="0" smtClean="0"/>
              <a:t>Interval estimate</a:t>
            </a:r>
          </a:p>
          <a:p>
            <a:pPr lvl="1" eaLnBrk="1" hangingPunct="1">
              <a:lnSpc>
                <a:spcPct val="80000"/>
              </a:lnSpc>
            </a:pPr>
            <a:r>
              <a:rPr lang="en-GB" sz="2400" dirty="0" smtClean="0"/>
              <a:t>.15-.39 (contains true value)</a:t>
            </a:r>
          </a:p>
          <a:p>
            <a:pPr lvl="1" eaLnBrk="1" hangingPunct="1">
              <a:lnSpc>
                <a:spcPct val="80000"/>
              </a:lnSpc>
            </a:pPr>
            <a:r>
              <a:rPr lang="en-GB" sz="2400" dirty="0" smtClean="0"/>
              <a:t>.26-.28 (misses true value)</a:t>
            </a:r>
          </a:p>
          <a:p>
            <a:pPr lvl="1" eaLnBrk="1" hangingPunct="1">
              <a:lnSpc>
                <a:spcPct val="80000"/>
              </a:lnSpc>
            </a:pPr>
            <a:r>
              <a:rPr lang="en-GB" sz="2400" dirty="0" err="1" smtClean="0"/>
              <a:t>CIs</a:t>
            </a:r>
            <a:r>
              <a:rPr lang="en-GB" sz="2400" dirty="0" smtClean="0"/>
              <a:t> constructed such that 95%/99% contain the true value.</a:t>
            </a:r>
            <a:endParaRPr lang="en-US" sz="2400" dirty="0" smtClean="0"/>
          </a:p>
        </p:txBody>
      </p:sp>
      <p:sp>
        <p:nvSpPr>
          <p:cNvPr id="4"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6EFBB394-D566-4122-A9F6-FED92054EE74}" type="slidenum">
              <a:rPr lang="en-US"/>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CIs</a:t>
            </a:r>
            <a:r>
              <a:rPr lang="en-US" dirty="0" smtClean="0"/>
              <a:t> for Z-scores</a:t>
            </a:r>
            <a:endParaRPr lang="en-US" dirty="0"/>
          </a:p>
        </p:txBody>
      </p:sp>
      <p:sp>
        <p:nvSpPr>
          <p:cNvPr id="4" name="Content Placeholder 3"/>
          <p:cNvSpPr>
            <a:spLocks noGrp="1"/>
          </p:cNvSpPr>
          <p:nvPr>
            <p:ph sz="quarter" idx="1"/>
          </p:nvPr>
        </p:nvSpPr>
        <p:spPr/>
        <p:txBody>
          <a:bodyPr/>
          <a:lstStyle/>
          <a:p>
            <a:r>
              <a:rPr lang="en-US" dirty="0" smtClean="0"/>
              <a:t>We’ve already talked about how +/- 1.96 and +/- 2.58 are the Z-score cut offs for 95% and 99%</a:t>
            </a:r>
          </a:p>
          <a:p>
            <a:pPr lvl="1"/>
            <a:r>
              <a:rPr lang="en-US" dirty="0" smtClean="0"/>
              <a:t>We want to create an interval around the mean</a:t>
            </a:r>
          </a:p>
          <a:p>
            <a:pPr lvl="1"/>
            <a:r>
              <a:rPr lang="en-US" dirty="0" smtClean="0"/>
              <a:t>But we want it to be in real units, not Z scores</a:t>
            </a:r>
          </a:p>
          <a:p>
            <a:r>
              <a:rPr lang="en-US" dirty="0" smtClean="0"/>
              <a:t>Mean + </a:t>
            </a:r>
            <a:r>
              <a:rPr lang="en-US" dirty="0" err="1" smtClean="0"/>
              <a:t>Zscore</a:t>
            </a:r>
            <a:r>
              <a:rPr lang="en-US" dirty="0" smtClean="0"/>
              <a:t> cut off (SE)  upper limit</a:t>
            </a:r>
          </a:p>
          <a:p>
            <a:r>
              <a:rPr lang="en-US" dirty="0" smtClean="0"/>
              <a:t>Mean – </a:t>
            </a:r>
            <a:r>
              <a:rPr lang="en-US" dirty="0" err="1" smtClean="0"/>
              <a:t>Zscore</a:t>
            </a:r>
            <a:r>
              <a:rPr lang="en-US" dirty="0" smtClean="0"/>
              <a:t> cut off (SE)  lower limit</a:t>
            </a:r>
          </a:p>
          <a:p>
            <a:pPr lvl="1"/>
            <a:r>
              <a:rPr lang="en-US" dirty="0" smtClean="0"/>
              <a:t>We’ll talk about different formulas when we get to those tests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p:cNvSpPr>
            <a:spLocks noGrp="1"/>
          </p:cNvSpPr>
          <p:nvPr>
            <p:ph type="dt" sz="half" idx="14"/>
          </p:nvPr>
        </p:nvSpPr>
        <p:spPr>
          <a:xfrm>
            <a:off x="0" y="6357958"/>
            <a:ext cx="857224" cy="365125"/>
          </a:xfrm>
          <a:prstGeom prst="rect">
            <a:avLst/>
          </a:prstGeom>
        </p:spPr>
        <p:txBody>
          <a:bodyPr/>
          <a:lstStyle/>
          <a:p>
            <a:pPr>
              <a:defRPr/>
            </a:pPr>
            <a:r>
              <a:rPr lang="en-US"/>
              <a:t>Slide </a:t>
            </a:r>
            <a:fld id="{E74FE820-2F2A-4578-BBB2-1C869F69E1FE}" type="slidenum">
              <a:rPr lang="en-US"/>
              <a:pPr>
                <a:defRPr/>
              </a:pPr>
              <a:t>29</a:t>
            </a:fld>
            <a:endParaRPr lang="en-US"/>
          </a:p>
        </p:txBody>
      </p:sp>
      <p:pic>
        <p:nvPicPr>
          <p:cNvPr id="3" name="Picture 2"/>
          <p:cNvPicPr>
            <a:picLocks noChangeAspect="1"/>
          </p:cNvPicPr>
          <p:nvPr/>
        </p:nvPicPr>
        <p:blipFill>
          <a:blip r:embed="rId3" cstate="print"/>
          <a:stretch>
            <a:fillRect/>
          </a:stretch>
        </p:blipFill>
        <p:spPr>
          <a:xfrm>
            <a:off x="1549393" y="215897"/>
            <a:ext cx="6645275" cy="59150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1255147" y="1285860"/>
            <a:ext cx="7888853" cy="4786346"/>
          </a:xfrm>
          <a:prstGeom prst="rect">
            <a:avLst/>
          </a:prstGeom>
          <a:noFill/>
          <a:ln w="9525">
            <a:noFill/>
            <a:miter lim="800000"/>
            <a:headEnd/>
            <a:tailEnd/>
          </a:ln>
          <a:effectLst/>
        </p:spPr>
      </p:pic>
      <p:sp>
        <p:nvSpPr>
          <p:cNvPr id="4" name="Rectangle 3"/>
          <p:cNvSpPr/>
          <p:nvPr/>
        </p:nvSpPr>
        <p:spPr>
          <a:xfrm>
            <a:off x="1357290" y="5072074"/>
            <a:ext cx="6072230" cy="1071570"/>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977900" y="2108200"/>
            <a:ext cx="7812024" cy="3553968"/>
          </a:xfrm>
          <a:prstGeom prst="rect">
            <a:avLst/>
          </a:prstGeom>
        </p:spPr>
      </p:pic>
      <p:sp>
        <p:nvSpPr>
          <p:cNvPr id="3" name="Title 2"/>
          <p:cNvSpPr>
            <a:spLocks noGrp="1"/>
          </p:cNvSpPr>
          <p:nvPr>
            <p:ph type="title"/>
          </p:nvPr>
        </p:nvSpPr>
        <p:spPr/>
        <p:txBody>
          <a:bodyPr/>
          <a:lstStyle/>
          <a:p>
            <a:r>
              <a:rPr lang="en-US" dirty="0" smtClean="0"/>
              <a:t>Showing Confidence Intervals Visually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Hypotheses</a:t>
            </a:r>
            <a:endParaRPr lang="en-GB" dirty="0"/>
          </a:p>
        </p:txBody>
      </p:sp>
      <p:sp>
        <p:nvSpPr>
          <p:cNvPr id="3" name="Content Placeholder 2"/>
          <p:cNvSpPr>
            <a:spLocks noGrp="1"/>
          </p:cNvSpPr>
          <p:nvPr>
            <p:ph sz="quarter" idx="1"/>
          </p:nvPr>
        </p:nvSpPr>
        <p:spPr/>
        <p:txBody>
          <a:bodyPr>
            <a:normAutofit/>
          </a:bodyPr>
          <a:lstStyle/>
          <a:p>
            <a:r>
              <a:rPr lang="en-GB" dirty="0" smtClean="0"/>
              <a:t>Null hypothesis, </a:t>
            </a:r>
            <a:r>
              <a:rPr lang="en-GB" i="1" dirty="0" smtClean="0"/>
              <a:t>H</a:t>
            </a:r>
            <a:r>
              <a:rPr lang="en-GB" sz="2000" i="1" dirty="0" smtClean="0"/>
              <a:t>0</a:t>
            </a:r>
          </a:p>
          <a:p>
            <a:pPr lvl="1"/>
            <a:r>
              <a:rPr lang="en-GB" dirty="0" smtClean="0"/>
              <a:t>There is no effect.</a:t>
            </a:r>
          </a:p>
          <a:p>
            <a:pPr lvl="1"/>
            <a:r>
              <a:rPr lang="en-GB" dirty="0" smtClean="0"/>
              <a:t>E.g. There will no relationship between participant scores and real judgments (i.e. Slope = 0); they are wild guessing</a:t>
            </a:r>
          </a:p>
          <a:p>
            <a:r>
              <a:rPr lang="en-GB" dirty="0" smtClean="0"/>
              <a:t>The alternative hypothesis, </a:t>
            </a:r>
            <a:r>
              <a:rPr lang="en-GB" i="1" dirty="0" smtClean="0"/>
              <a:t>H</a:t>
            </a:r>
            <a:r>
              <a:rPr lang="en-GB" sz="2000" i="1" dirty="0" smtClean="0"/>
              <a:t>1</a:t>
            </a:r>
            <a:endParaRPr lang="en-GB" dirty="0" smtClean="0"/>
          </a:p>
          <a:p>
            <a:pPr lvl="1"/>
            <a:r>
              <a:rPr lang="en-GB" dirty="0" smtClean="0"/>
              <a:t>AKA the experimental hypothesis</a:t>
            </a:r>
          </a:p>
          <a:p>
            <a:pPr lvl="1"/>
            <a:r>
              <a:rPr lang="en-GB" dirty="0" smtClean="0"/>
              <a:t>E.g. There will be a relationship between participant scores and real judgments (i.e. Slope /= 0); they have at least some idea of the numbers.</a:t>
            </a:r>
            <a:endParaRPr lang="en-GB" dirty="0"/>
          </a:p>
        </p:txBody>
      </p:sp>
    </p:spTree>
    <p:extLst>
      <p:ext uri="{BB962C8B-B14F-4D97-AF65-F5344CB8AC3E}">
        <p14:creationId xmlns:p14="http://schemas.microsoft.com/office/powerpoint/2010/main" val="132857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does Statistical Significance (NHST) Tell Us?</a:t>
            </a:r>
            <a:endParaRPr lang="en-GB" dirty="0"/>
          </a:p>
        </p:txBody>
      </p:sp>
      <p:sp>
        <p:nvSpPr>
          <p:cNvPr id="3" name="Content Placeholder 2"/>
          <p:cNvSpPr>
            <a:spLocks noGrp="1"/>
          </p:cNvSpPr>
          <p:nvPr>
            <p:ph sz="quarter" idx="1"/>
          </p:nvPr>
        </p:nvSpPr>
        <p:spPr/>
        <p:txBody>
          <a:bodyPr/>
          <a:lstStyle/>
          <a:p>
            <a:r>
              <a:rPr lang="en-GB" dirty="0" smtClean="0"/>
              <a:t>The importance of an effect?</a:t>
            </a:r>
          </a:p>
          <a:p>
            <a:pPr lvl="1"/>
            <a:r>
              <a:rPr lang="en-GB" dirty="0" smtClean="0"/>
              <a:t>No, significance depends on sample size.</a:t>
            </a:r>
          </a:p>
          <a:p>
            <a:r>
              <a:rPr lang="en-GB" dirty="0" smtClean="0"/>
              <a:t>That the null hypothesis is false?</a:t>
            </a:r>
          </a:p>
          <a:p>
            <a:pPr lvl="1"/>
            <a:r>
              <a:rPr lang="en-GB" dirty="0" smtClean="0"/>
              <a:t>No, it is very unlikely.</a:t>
            </a:r>
          </a:p>
          <a:p>
            <a:r>
              <a:rPr lang="en-GB" dirty="0" smtClean="0"/>
              <a:t>That the null hypothesis is true?</a:t>
            </a:r>
          </a:p>
          <a:p>
            <a:pPr lvl="1"/>
            <a:r>
              <a:rPr lang="en-GB" dirty="0" smtClean="0"/>
              <a:t>No, it is </a:t>
            </a:r>
            <a:r>
              <a:rPr lang="en-GB" i="1" dirty="0" smtClean="0"/>
              <a:t>never</a:t>
            </a:r>
            <a:r>
              <a:rPr lang="en-GB" dirty="0" smtClean="0"/>
              <a:t> true, just likely.</a:t>
            </a:r>
          </a:p>
          <a:p>
            <a:r>
              <a:rPr lang="en-GB" dirty="0" smtClean="0"/>
              <a:t>Another problem with NHST is that it encourages all or nothing thinking.</a:t>
            </a:r>
            <a:endParaRPr lang="en-GB" dirty="0"/>
          </a:p>
        </p:txBody>
      </p:sp>
      <p:pic>
        <p:nvPicPr>
          <p:cNvPr id="4" name="Picture 3" descr="jane_superbrain2.gif"/>
          <p:cNvPicPr>
            <a:picLocks noChangeAspect="1"/>
          </p:cNvPicPr>
          <p:nvPr/>
        </p:nvPicPr>
        <p:blipFill>
          <a:blip r:embed="rId2" cstate="print"/>
          <a:stretch>
            <a:fillRect/>
          </a:stretch>
        </p:blipFill>
        <p:spPr>
          <a:xfrm>
            <a:off x="8130540" y="192087"/>
            <a:ext cx="1013460" cy="163017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Statistics</a:t>
            </a:r>
            <a:endParaRPr lang="en-GB" dirty="0"/>
          </a:p>
        </p:txBody>
      </p:sp>
      <p:sp>
        <p:nvSpPr>
          <p:cNvPr id="3" name="Content Placeholder 2"/>
          <p:cNvSpPr>
            <a:spLocks noGrp="1"/>
          </p:cNvSpPr>
          <p:nvPr>
            <p:ph sz="quarter" idx="1"/>
          </p:nvPr>
        </p:nvSpPr>
        <p:spPr>
          <a:xfrm>
            <a:off x="928662" y="1600201"/>
            <a:ext cx="7758138" cy="2328866"/>
          </a:xfrm>
        </p:spPr>
        <p:txBody>
          <a:bodyPr/>
          <a:lstStyle/>
          <a:p>
            <a:r>
              <a:rPr lang="en-GB" dirty="0" smtClean="0"/>
              <a:t>A Statistic for which the frequency of particular values is known.</a:t>
            </a:r>
          </a:p>
          <a:p>
            <a:r>
              <a:rPr lang="en-GB" dirty="0" smtClean="0"/>
              <a:t>Observed values can be used to test hypotheses.</a:t>
            </a:r>
            <a:endParaRPr lang="en-GB" dirty="0"/>
          </a:p>
        </p:txBody>
      </p:sp>
      <p:pic>
        <p:nvPicPr>
          <p:cNvPr id="4" name="Picture 3"/>
          <p:cNvPicPr>
            <a:picLocks noChangeAspect="1"/>
          </p:cNvPicPr>
          <p:nvPr/>
        </p:nvPicPr>
        <p:blipFill>
          <a:blip r:embed="rId2" cstate="print"/>
          <a:stretch>
            <a:fillRect/>
          </a:stretch>
        </p:blipFill>
        <p:spPr>
          <a:xfrm>
            <a:off x="965200" y="4241800"/>
            <a:ext cx="7899400" cy="812800"/>
          </a:xfrm>
          <a:prstGeom prst="rect">
            <a:avLst/>
          </a:prstGeom>
        </p:spPr>
      </p:pic>
      <p:sp>
        <p:nvSpPr>
          <p:cNvPr id="5" name="TextBox 4"/>
          <p:cNvSpPr txBox="1"/>
          <p:nvPr/>
        </p:nvSpPr>
        <p:spPr>
          <a:xfrm>
            <a:off x="381000" y="5943600"/>
            <a:ext cx="7007046" cy="369332"/>
          </a:xfrm>
          <a:prstGeom prst="rect">
            <a:avLst/>
          </a:prstGeom>
          <a:noFill/>
        </p:spPr>
        <p:txBody>
          <a:bodyPr wrap="none" rtlCol="0">
            <a:spAutoFit/>
          </a:bodyPr>
          <a:lstStyle/>
          <a:p>
            <a:r>
              <a:rPr lang="en-US" dirty="0" smtClean="0"/>
              <a:t>This is the basic gist for ANOVA, t-tests, regression, chi-square.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and Two-Tailed Tests</a:t>
            </a:r>
            <a:endParaRPr lang="en-GB" dirty="0"/>
          </a:p>
        </p:txBody>
      </p:sp>
      <p:pic>
        <p:nvPicPr>
          <p:cNvPr id="5" name="Picture 4"/>
          <p:cNvPicPr>
            <a:picLocks noChangeAspect="1"/>
          </p:cNvPicPr>
          <p:nvPr/>
        </p:nvPicPr>
        <p:blipFill>
          <a:blip r:embed="rId2" cstate="print"/>
          <a:stretch>
            <a:fillRect/>
          </a:stretch>
        </p:blipFill>
        <p:spPr>
          <a:xfrm>
            <a:off x="1054100" y="1524000"/>
            <a:ext cx="7759700" cy="4110990"/>
          </a:xfrm>
          <a:prstGeom prst="rect">
            <a:avLst/>
          </a:prstGeom>
        </p:spPr>
      </p:pic>
      <p:sp>
        <p:nvSpPr>
          <p:cNvPr id="4" name="TextBox 3"/>
          <p:cNvSpPr txBox="1"/>
          <p:nvPr/>
        </p:nvSpPr>
        <p:spPr>
          <a:xfrm>
            <a:off x="533400" y="6324600"/>
            <a:ext cx="5832046" cy="369332"/>
          </a:xfrm>
          <a:prstGeom prst="rect">
            <a:avLst/>
          </a:prstGeom>
          <a:noFill/>
        </p:spPr>
        <p:txBody>
          <a:bodyPr wrap="none" rtlCol="0">
            <a:spAutoFit/>
          </a:bodyPr>
          <a:lstStyle/>
          <a:p>
            <a:r>
              <a:rPr lang="en-US" dirty="0" smtClean="0"/>
              <a:t>Careful, most people consider 1-tailed tests cheating.</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Type I and Type II Errors</a:t>
            </a:r>
            <a:endParaRPr lang="en-GB" dirty="0"/>
          </a:p>
        </p:txBody>
      </p:sp>
      <p:sp>
        <p:nvSpPr>
          <p:cNvPr id="3" name="Content Placeholder 2"/>
          <p:cNvSpPr>
            <a:spLocks noGrp="1"/>
          </p:cNvSpPr>
          <p:nvPr>
            <p:ph sz="quarter" idx="1"/>
          </p:nvPr>
        </p:nvSpPr>
        <p:spPr/>
        <p:txBody>
          <a:bodyPr>
            <a:normAutofit/>
          </a:bodyPr>
          <a:lstStyle/>
          <a:p>
            <a:r>
              <a:rPr lang="en-GB" dirty="0" smtClean="0"/>
              <a:t>Type I error</a:t>
            </a:r>
          </a:p>
          <a:p>
            <a:pPr lvl="1"/>
            <a:r>
              <a:rPr lang="en-GB" dirty="0" smtClean="0"/>
              <a:t>occurs when we believe that there is a genuine effect in our population, when in fact there isn’t.</a:t>
            </a:r>
          </a:p>
          <a:p>
            <a:pPr lvl="1"/>
            <a:r>
              <a:rPr lang="en-GB" dirty="0" smtClean="0"/>
              <a:t>The probability is the </a:t>
            </a:r>
            <a:r>
              <a:rPr lang="el-GR" i="1" dirty="0" smtClean="0"/>
              <a:t>α</a:t>
            </a:r>
            <a:r>
              <a:rPr lang="en-GB" dirty="0" smtClean="0"/>
              <a:t>-level (usually .05)</a:t>
            </a:r>
          </a:p>
          <a:p>
            <a:r>
              <a:rPr lang="en-GB" dirty="0" smtClean="0"/>
              <a:t>Type II error</a:t>
            </a:r>
          </a:p>
          <a:p>
            <a:pPr lvl="1"/>
            <a:r>
              <a:rPr lang="en-GB" dirty="0" smtClean="0"/>
              <a:t>occurs when we believe that there is no effect in the population when, in reality, there is.</a:t>
            </a:r>
          </a:p>
          <a:p>
            <a:pPr lvl="1"/>
            <a:r>
              <a:rPr lang="en-GB" dirty="0" smtClean="0"/>
              <a:t>The probability is the </a:t>
            </a:r>
            <a:r>
              <a:rPr lang="el-GR" dirty="0" smtClean="0"/>
              <a:t>β</a:t>
            </a:r>
            <a:r>
              <a:rPr lang="en-GB" dirty="0" smtClean="0"/>
              <a:t>-level (often .2)</a:t>
            </a:r>
          </a:p>
          <a:p>
            <a:r>
              <a:rPr lang="en-GB" dirty="0" smtClean="0"/>
              <a:t>Power</a:t>
            </a:r>
          </a:p>
          <a:p>
            <a:pPr lvl="1"/>
            <a:r>
              <a:rPr lang="en-GB" dirty="0" smtClean="0"/>
              <a:t>The probability of finding an effect when you should.</a:t>
            </a:r>
          </a:p>
          <a:p>
            <a:pPr lvl="1"/>
            <a:r>
              <a:rPr lang="en-GB" dirty="0" smtClean="0"/>
              <a:t>The probability is usually 1-</a:t>
            </a:r>
            <a:r>
              <a:rPr lang="el-GR" dirty="0" smtClean="0"/>
              <a:t> β</a:t>
            </a:r>
            <a:r>
              <a:rPr lang="en-US" dirty="0" smtClean="0"/>
              <a:t> = .8</a:t>
            </a:r>
            <a:endParaRPr lang="en-GB" dirty="0" smtClean="0"/>
          </a:p>
        </p:txBody>
      </p:sp>
      <p:sp>
        <p:nvSpPr>
          <p:cNvPr id="4" name="TextBox 3"/>
          <p:cNvSpPr txBox="1"/>
          <p:nvPr/>
        </p:nvSpPr>
        <p:spPr>
          <a:xfrm>
            <a:off x="228600" y="6248400"/>
            <a:ext cx="2861681" cy="369332"/>
          </a:xfrm>
          <a:prstGeom prst="rect">
            <a:avLst/>
          </a:prstGeom>
          <a:noFill/>
        </p:spPr>
        <p:txBody>
          <a:bodyPr wrap="none" rtlCol="0">
            <a:spAutoFit/>
          </a:bodyPr>
          <a:lstStyle/>
          <a:p>
            <a:r>
              <a:rPr lang="en-US" dirty="0" smtClean="0"/>
              <a:t>See chart drawn in class.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sz="quarter" idx="1"/>
          </p:nvPr>
        </p:nvSpPr>
        <p:spPr/>
        <p:txBody>
          <a:bodyPr/>
          <a:lstStyle/>
          <a:p>
            <a:r>
              <a:rPr lang="en-US" dirty="0" smtClean="0"/>
              <a:t>Use corrections</a:t>
            </a:r>
          </a:p>
          <a:p>
            <a:pPr lvl="1"/>
            <a:r>
              <a:rPr lang="en-US" dirty="0" smtClean="0"/>
              <a:t>Family wise </a:t>
            </a:r>
          </a:p>
          <a:p>
            <a:pPr lvl="1"/>
            <a:r>
              <a:rPr lang="en-US" dirty="0" smtClean="0"/>
              <a:t>Experiment wise</a:t>
            </a:r>
          </a:p>
          <a:p>
            <a:r>
              <a:rPr lang="en-US" dirty="0" smtClean="0"/>
              <a:t>Example corrections</a:t>
            </a:r>
          </a:p>
          <a:p>
            <a:pPr lvl="1"/>
            <a:r>
              <a:rPr lang="en-US" dirty="0" err="1" smtClean="0"/>
              <a:t>Bonferroni</a:t>
            </a:r>
            <a:endParaRPr lang="en-US" dirty="0" smtClean="0"/>
          </a:p>
          <a:p>
            <a:pPr lvl="1"/>
            <a:r>
              <a:rPr lang="en-US" dirty="0" err="1" smtClean="0"/>
              <a:t>Sidak-Bonferroni</a:t>
            </a:r>
            <a:endParaRPr lang="en-US" dirty="0" smtClean="0"/>
          </a:p>
          <a:p>
            <a:pPr lvl="1"/>
            <a:r>
              <a:rPr lang="en-US" dirty="0" err="1" smtClean="0"/>
              <a:t>Tukey</a:t>
            </a:r>
            <a:endParaRPr lang="en-US" dirty="0" smtClean="0"/>
          </a:p>
          <a:p>
            <a:pPr lvl="1"/>
            <a:r>
              <a:rPr lang="en-US" dirty="0" err="1" smtClean="0"/>
              <a:t>Scheffe</a:t>
            </a:r>
            <a:endParaRPr lang="en-US" dirty="0" smtClean="0"/>
          </a:p>
          <a:p>
            <a:pPr lvl="1"/>
            <a:r>
              <a:rPr lang="en-US" dirty="0" smtClean="0"/>
              <a:t>Etc.</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a:t>
            </a:r>
            <a:endParaRPr lang="en-US" dirty="0"/>
          </a:p>
        </p:txBody>
      </p:sp>
      <p:sp>
        <p:nvSpPr>
          <p:cNvPr id="3" name="Content Placeholder 2"/>
          <p:cNvSpPr>
            <a:spLocks noGrp="1"/>
          </p:cNvSpPr>
          <p:nvPr>
            <p:ph sz="quarter" idx="1"/>
          </p:nvPr>
        </p:nvSpPr>
        <p:spPr/>
        <p:txBody>
          <a:bodyPr/>
          <a:lstStyle/>
          <a:p>
            <a:r>
              <a:rPr lang="en-US" dirty="0" smtClean="0"/>
              <a:t>Power is influenced by:</a:t>
            </a:r>
          </a:p>
          <a:p>
            <a:pPr lvl="1"/>
            <a:r>
              <a:rPr lang="en-US" dirty="0" smtClean="0"/>
              <a:t>Effect size </a:t>
            </a:r>
          </a:p>
          <a:p>
            <a:pPr lvl="2"/>
            <a:r>
              <a:rPr lang="en-US" dirty="0" smtClean="0"/>
              <a:t>SD</a:t>
            </a:r>
          </a:p>
          <a:p>
            <a:pPr lvl="2"/>
            <a:r>
              <a:rPr lang="en-US" dirty="0" smtClean="0"/>
              <a:t>Mean differences</a:t>
            </a:r>
          </a:p>
          <a:p>
            <a:pPr lvl="1"/>
            <a:r>
              <a:rPr lang="en-US" dirty="0" smtClean="0"/>
              <a:t>Alpha </a:t>
            </a:r>
          </a:p>
          <a:p>
            <a:pPr lvl="2"/>
            <a:r>
              <a:rPr lang="en-US" dirty="0" smtClean="0"/>
              <a:t>Type of test</a:t>
            </a:r>
          </a:p>
          <a:p>
            <a:pPr lvl="1"/>
            <a:r>
              <a:rPr lang="en-US" dirty="0" smtClean="0"/>
              <a:t>Sample size</a:t>
            </a:r>
          </a:p>
          <a:p>
            <a:r>
              <a:rPr lang="en-US" dirty="0" smtClean="0"/>
              <a:t>G*Power</a:t>
            </a:r>
          </a:p>
          <a:p>
            <a:r>
              <a:rPr lang="en-US" dirty="0" smtClean="0">
                <a:hlinkClick r:id="rId2"/>
              </a:rPr>
              <a:t>http://www.psycho.uni-duesseldorf.de/abteilungen/aap/gpower3/download-and-register</a:t>
            </a:r>
            <a:endParaRPr lang="en-US" dirty="0" smtClean="0"/>
          </a:p>
          <a:p>
            <a:endParaRPr lang="en-US" dirty="0" smtClean="0"/>
          </a:p>
          <a:p>
            <a:pPr lvl="2"/>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GB" sz="3200"/>
              <a:t>Effect Sizes</a:t>
            </a:r>
            <a:endParaRPr lang="en-US" sz="3200"/>
          </a:p>
        </p:txBody>
      </p:sp>
      <p:sp>
        <p:nvSpPr>
          <p:cNvPr id="297987" name="Rectangle 3"/>
          <p:cNvSpPr>
            <a:spLocks noGrp="1" noChangeArrowheads="1"/>
          </p:cNvSpPr>
          <p:nvPr>
            <p:ph sz="quarter" idx="1"/>
          </p:nvPr>
        </p:nvSpPr>
        <p:spPr>
          <a:xfrm>
            <a:off x="1000100" y="1428737"/>
            <a:ext cx="7143800" cy="4572032"/>
          </a:xfrm>
        </p:spPr>
        <p:txBody>
          <a:bodyPr/>
          <a:lstStyle/>
          <a:p>
            <a:r>
              <a:rPr lang="en-GB" dirty="0"/>
              <a:t>An effect size is a standardized measure of the size of an effect:</a:t>
            </a:r>
          </a:p>
          <a:p>
            <a:pPr lvl="1"/>
            <a:r>
              <a:rPr lang="en-GB" dirty="0"/>
              <a:t>Standardized = comparable across studies</a:t>
            </a:r>
          </a:p>
          <a:p>
            <a:pPr lvl="1"/>
            <a:r>
              <a:rPr lang="en-GB" dirty="0"/>
              <a:t>Not (as) reliant on the sample size</a:t>
            </a:r>
          </a:p>
          <a:p>
            <a:pPr lvl="1"/>
            <a:r>
              <a:rPr lang="en-GB" dirty="0"/>
              <a:t>Allows people to objectively evaluate the size of observed effect.</a:t>
            </a:r>
          </a:p>
          <a:p>
            <a:pPr lvl="1"/>
            <a:endParaRPr lang="en-GB"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pic>
        <p:nvPicPr>
          <p:cNvPr id="31746" name="Picture 2"/>
          <p:cNvPicPr>
            <a:picLocks noChangeAspect="1" noChangeArrowheads="1"/>
          </p:cNvPicPr>
          <p:nvPr/>
        </p:nvPicPr>
        <p:blipFill>
          <a:blip r:embed="rId2" cstate="print"/>
          <a:srcRect/>
          <a:stretch>
            <a:fillRect/>
          </a:stretch>
        </p:blipFill>
        <p:spPr bwMode="auto">
          <a:xfrm>
            <a:off x="7299332" y="4308476"/>
            <a:ext cx="1541653" cy="2107184"/>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7986"/>
                                        </p:tgtEl>
                                        <p:attrNameLst>
                                          <p:attrName>style.visibility</p:attrName>
                                        </p:attrNameLst>
                                      </p:cBhvr>
                                      <p:to>
                                        <p:strVal val="visible"/>
                                      </p:to>
                                    </p:set>
                                    <p:animEffect transition="in" filter="dissolve">
                                      <p:cBhvr>
                                        <p:cTn id="7" dur="500"/>
                                        <p:tgtEl>
                                          <p:spTgt spid="2979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Effect transition="in" filter="dissolve">
                                      <p:cBhvr>
                                        <p:cTn id="12" dur="500"/>
                                        <p:tgtEl>
                                          <p:spTgt spid="29798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7987">
                                            <p:txEl>
                                              <p:pRg st="1" end="1"/>
                                            </p:txEl>
                                          </p:spTgt>
                                        </p:tgtEl>
                                        <p:attrNameLst>
                                          <p:attrName>style.visibility</p:attrName>
                                        </p:attrNameLst>
                                      </p:cBhvr>
                                      <p:to>
                                        <p:strVal val="visible"/>
                                      </p:to>
                                    </p:set>
                                    <p:animEffect transition="in" filter="dissolve">
                                      <p:cBhvr>
                                        <p:cTn id="15" dur="500"/>
                                        <p:tgtEl>
                                          <p:spTgt spid="297987">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7987">
                                            <p:txEl>
                                              <p:pRg st="2" end="2"/>
                                            </p:txEl>
                                          </p:spTgt>
                                        </p:tgtEl>
                                        <p:attrNameLst>
                                          <p:attrName>style.visibility</p:attrName>
                                        </p:attrNameLst>
                                      </p:cBhvr>
                                      <p:to>
                                        <p:strVal val="visible"/>
                                      </p:to>
                                    </p:set>
                                    <p:animEffect transition="in" filter="dissolve">
                                      <p:cBhvr>
                                        <p:cTn id="18" dur="500"/>
                                        <p:tgtEl>
                                          <p:spTgt spid="297987">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7987">
                                            <p:txEl>
                                              <p:pRg st="3" end="3"/>
                                            </p:txEl>
                                          </p:spTgt>
                                        </p:tgtEl>
                                        <p:attrNameLst>
                                          <p:attrName>style.visibility</p:attrName>
                                        </p:attrNameLst>
                                      </p:cBhvr>
                                      <p:to>
                                        <p:strVal val="visible"/>
                                      </p:to>
                                    </p:set>
                                    <p:animEffect transition="in" filter="dissolve">
                                      <p:cBhvr>
                                        <p:cTn id="21" dur="500"/>
                                        <p:tgtEl>
                                          <p:spTgt spid="297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6" grpId="0"/>
      <p:bldP spid="29798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GB" sz="3200"/>
              <a:t>Effect Size Measures</a:t>
            </a:r>
            <a:endParaRPr lang="en-US" sz="3200"/>
          </a:p>
        </p:txBody>
      </p:sp>
      <p:sp>
        <p:nvSpPr>
          <p:cNvPr id="299011" name="Rectangle 3"/>
          <p:cNvSpPr>
            <a:spLocks noGrp="1" noChangeArrowheads="1"/>
          </p:cNvSpPr>
          <p:nvPr>
            <p:ph sz="quarter" idx="1"/>
          </p:nvPr>
        </p:nvSpPr>
        <p:spPr/>
        <p:txBody>
          <a:bodyPr>
            <a:normAutofit/>
          </a:bodyPr>
          <a:lstStyle/>
          <a:p>
            <a:r>
              <a:rPr lang="en-GB" dirty="0"/>
              <a:t>There are several effect size measures that can be used:</a:t>
            </a:r>
          </a:p>
          <a:p>
            <a:pPr lvl="1"/>
            <a:r>
              <a:rPr lang="en-GB" dirty="0"/>
              <a:t>Cohen’s </a:t>
            </a:r>
            <a:r>
              <a:rPr lang="en-GB" i="1" dirty="0"/>
              <a:t>d</a:t>
            </a:r>
          </a:p>
          <a:p>
            <a:pPr lvl="1"/>
            <a:r>
              <a:rPr lang="en-GB" dirty="0"/>
              <a:t>Pearson’s </a:t>
            </a:r>
            <a:r>
              <a:rPr lang="en-GB" i="1" dirty="0"/>
              <a:t>r</a:t>
            </a:r>
          </a:p>
          <a:p>
            <a:pPr lvl="1"/>
            <a:r>
              <a:rPr lang="en-GB" dirty="0"/>
              <a:t>Glass’ </a:t>
            </a:r>
            <a:r>
              <a:rPr lang="el-GR" i="1" dirty="0">
                <a:cs typeface="Arial" charset="0"/>
              </a:rPr>
              <a:t>Δ</a:t>
            </a:r>
            <a:endParaRPr lang="en-GB" i="1" dirty="0">
              <a:cs typeface="Arial" charset="0"/>
            </a:endParaRPr>
          </a:p>
          <a:p>
            <a:pPr lvl="1"/>
            <a:r>
              <a:rPr lang="en-GB" dirty="0">
                <a:cs typeface="Arial" charset="0"/>
              </a:rPr>
              <a:t>Hedges’ </a:t>
            </a:r>
            <a:r>
              <a:rPr lang="en-GB" i="1" dirty="0" smtClean="0">
                <a:cs typeface="Arial" charset="0"/>
              </a:rPr>
              <a:t>g</a:t>
            </a:r>
          </a:p>
          <a:p>
            <a:pPr lvl="1"/>
            <a:r>
              <a:rPr lang="en-GB" i="1" dirty="0" smtClean="0">
                <a:cs typeface="Arial" charset="0"/>
              </a:rPr>
              <a:t>R</a:t>
            </a:r>
            <a:r>
              <a:rPr lang="en-GB" sz="2000" i="1" baseline="30000" dirty="0" smtClean="0">
                <a:cs typeface="Arial" charset="0"/>
              </a:rPr>
              <a:t>2</a:t>
            </a:r>
            <a:r>
              <a:rPr lang="en-GB" sz="2000" i="1" dirty="0" smtClean="0">
                <a:cs typeface="Arial" charset="0"/>
              </a:rPr>
              <a:t>, </a:t>
            </a:r>
            <a:r>
              <a:rPr lang="en-GB" sz="2000" i="1" dirty="0" smtClean="0">
                <a:latin typeface="Times New Roman"/>
                <a:cs typeface="Times New Roman"/>
              </a:rPr>
              <a:t>ɳ</a:t>
            </a:r>
            <a:r>
              <a:rPr lang="en-GB" sz="2000" i="1" baseline="30000" dirty="0" smtClean="0">
                <a:cs typeface="Arial" charset="0"/>
              </a:rPr>
              <a:t>2</a:t>
            </a:r>
            <a:r>
              <a:rPr lang="en-GB" sz="2000" i="1" dirty="0" smtClean="0">
                <a:cs typeface="Arial" charset="0"/>
              </a:rPr>
              <a:t>, </a:t>
            </a:r>
            <a:r>
              <a:rPr lang="el-GR" sz="2000" i="1" dirty="0" smtClean="0">
                <a:latin typeface="Times New Roman"/>
                <a:cs typeface="Times New Roman"/>
              </a:rPr>
              <a:t>ω</a:t>
            </a:r>
            <a:r>
              <a:rPr lang="en-GB" sz="2400" i="1" baseline="30000" dirty="0" smtClean="0">
                <a:cs typeface="Arial" charset="0"/>
              </a:rPr>
              <a:t>2</a:t>
            </a:r>
            <a:endParaRPr lang="el-GR" baseline="30000" dirty="0">
              <a:cs typeface="Arial" charset="0"/>
            </a:endParaRPr>
          </a:p>
          <a:p>
            <a:pPr lvl="1"/>
            <a:r>
              <a:rPr lang="en-GB" dirty="0"/>
              <a:t>Odds Ratio/Risk </a:t>
            </a:r>
            <a:r>
              <a:rPr lang="en-GB" dirty="0" smtClean="0"/>
              <a:t>rates</a:t>
            </a:r>
            <a:endParaRPr lang="en-GB" dirty="0"/>
          </a:p>
        </p:txBody>
      </p:sp>
      <p:sp>
        <p:nvSpPr>
          <p:cNvPr id="7"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8"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dissolve">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9011">
                                            <p:txEl>
                                              <p:pRg st="0" end="0"/>
                                            </p:txEl>
                                          </p:spTgt>
                                        </p:tgtEl>
                                        <p:attrNameLst>
                                          <p:attrName>style.visibility</p:attrName>
                                        </p:attrNameLst>
                                      </p:cBhvr>
                                      <p:to>
                                        <p:strVal val="visible"/>
                                      </p:to>
                                    </p:set>
                                    <p:animEffect transition="in" filter="dissolve">
                                      <p:cBhvr>
                                        <p:cTn id="12" dur="500"/>
                                        <p:tgtEl>
                                          <p:spTgt spid="2990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9011">
                                            <p:txEl>
                                              <p:pRg st="1" end="1"/>
                                            </p:txEl>
                                          </p:spTgt>
                                        </p:tgtEl>
                                        <p:attrNameLst>
                                          <p:attrName>style.visibility</p:attrName>
                                        </p:attrNameLst>
                                      </p:cBhvr>
                                      <p:to>
                                        <p:strVal val="visible"/>
                                      </p:to>
                                    </p:set>
                                    <p:animEffect transition="in" filter="dissolve">
                                      <p:cBhvr>
                                        <p:cTn id="15" dur="500"/>
                                        <p:tgtEl>
                                          <p:spTgt spid="29901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9011">
                                            <p:txEl>
                                              <p:pRg st="2" end="2"/>
                                            </p:txEl>
                                          </p:spTgt>
                                        </p:tgtEl>
                                        <p:attrNameLst>
                                          <p:attrName>style.visibility</p:attrName>
                                        </p:attrNameLst>
                                      </p:cBhvr>
                                      <p:to>
                                        <p:strVal val="visible"/>
                                      </p:to>
                                    </p:set>
                                    <p:animEffect transition="in" filter="dissolve">
                                      <p:cBhvr>
                                        <p:cTn id="18" dur="500"/>
                                        <p:tgtEl>
                                          <p:spTgt spid="299011">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9011">
                                            <p:txEl>
                                              <p:pRg st="3" end="3"/>
                                            </p:txEl>
                                          </p:spTgt>
                                        </p:tgtEl>
                                        <p:attrNameLst>
                                          <p:attrName>style.visibility</p:attrName>
                                        </p:attrNameLst>
                                      </p:cBhvr>
                                      <p:to>
                                        <p:strVal val="visible"/>
                                      </p:to>
                                    </p:set>
                                    <p:animEffect transition="in" filter="dissolve">
                                      <p:cBhvr>
                                        <p:cTn id="21" dur="500"/>
                                        <p:tgtEl>
                                          <p:spTgt spid="299011">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9011">
                                            <p:txEl>
                                              <p:pRg st="4" end="4"/>
                                            </p:txEl>
                                          </p:spTgt>
                                        </p:tgtEl>
                                        <p:attrNameLst>
                                          <p:attrName>style.visibility</p:attrName>
                                        </p:attrNameLst>
                                      </p:cBhvr>
                                      <p:to>
                                        <p:strVal val="visible"/>
                                      </p:to>
                                    </p:set>
                                    <p:animEffect transition="in" filter="dissolve">
                                      <p:cBhvr>
                                        <p:cTn id="24" dur="500"/>
                                        <p:tgtEl>
                                          <p:spTgt spid="299011">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9011">
                                            <p:txEl>
                                              <p:pRg st="5" end="5"/>
                                            </p:txEl>
                                          </p:spTgt>
                                        </p:tgtEl>
                                        <p:attrNameLst>
                                          <p:attrName>style.visibility</p:attrName>
                                        </p:attrNameLst>
                                      </p:cBhvr>
                                      <p:to>
                                        <p:strVal val="visible"/>
                                      </p:to>
                                    </p:set>
                                    <p:animEffect transition="in" filter="dissolve">
                                      <p:cBhvr>
                                        <p:cTn id="27" dur="500"/>
                                        <p:tgtEl>
                                          <p:spTgt spid="299011">
                                            <p:txEl>
                                              <p:pRg st="5" end="5"/>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99011">
                                            <p:txEl>
                                              <p:pRg st="6" end="6"/>
                                            </p:txEl>
                                          </p:spTgt>
                                        </p:tgtEl>
                                        <p:attrNameLst>
                                          <p:attrName>style.visibility</p:attrName>
                                        </p:attrNameLst>
                                      </p:cBhvr>
                                      <p:to>
                                        <p:strVal val="visible"/>
                                      </p:to>
                                    </p:set>
                                    <p:animEffect transition="in" filter="dissolve">
                                      <p:cBhvr>
                                        <p:cTn id="30" dur="500"/>
                                        <p:tgtEl>
                                          <p:spTgt spid="299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p:bldP spid="2990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sp>
        <p:nvSpPr>
          <p:cNvPr id="3" name="Content Placeholder 2"/>
          <p:cNvSpPr>
            <a:spLocks noGrp="1"/>
          </p:cNvSpPr>
          <p:nvPr>
            <p:ph sz="quarter" idx="1"/>
          </p:nvPr>
        </p:nvSpPr>
        <p:spPr/>
        <p:txBody>
          <a:bodyPr/>
          <a:lstStyle/>
          <a:p>
            <a:r>
              <a:rPr lang="en-GB" dirty="0" smtClean="0"/>
              <a:t>Population</a:t>
            </a:r>
          </a:p>
          <a:p>
            <a:pPr lvl="1"/>
            <a:r>
              <a:rPr lang="en-GB" dirty="0" smtClean="0"/>
              <a:t>The collection of units (be they people, plankton, plants, cities, suicidal authors, etc.) to which we want to generalize a set of findings or a statistical model.</a:t>
            </a:r>
          </a:p>
          <a:p>
            <a:r>
              <a:rPr lang="en-GB" dirty="0" smtClean="0"/>
              <a:t>Sample</a:t>
            </a:r>
          </a:p>
          <a:p>
            <a:pPr lvl="1"/>
            <a:r>
              <a:rPr lang="en-GB" dirty="0" smtClean="0"/>
              <a:t>A smaller (but hopefully representative) collection of units from a population used to determine truths about that population</a:t>
            </a:r>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GB" sz="3200"/>
              <a:t>Effect Size Measures</a:t>
            </a:r>
            <a:endParaRPr lang="en-US" sz="3200"/>
          </a:p>
        </p:txBody>
      </p:sp>
      <p:sp>
        <p:nvSpPr>
          <p:cNvPr id="305155" name="Rectangle 3"/>
          <p:cNvSpPr>
            <a:spLocks noGrp="1" noChangeArrowheads="1"/>
          </p:cNvSpPr>
          <p:nvPr>
            <p:ph sz="quarter" idx="1"/>
          </p:nvPr>
        </p:nvSpPr>
        <p:spPr>
          <a:xfrm>
            <a:off x="1071538" y="1714488"/>
            <a:ext cx="7386662" cy="4381512"/>
          </a:xfrm>
        </p:spPr>
        <p:txBody>
          <a:bodyPr>
            <a:normAutofit/>
          </a:bodyPr>
          <a:lstStyle/>
          <a:p>
            <a:pPr>
              <a:lnSpc>
                <a:spcPct val="90000"/>
              </a:lnSpc>
            </a:pPr>
            <a:r>
              <a:rPr lang="en-GB" i="1" dirty="0"/>
              <a:t>r</a:t>
            </a:r>
            <a:r>
              <a:rPr lang="en-GB" dirty="0"/>
              <a:t> = .1, </a:t>
            </a:r>
            <a:r>
              <a:rPr lang="en-GB" i="1" dirty="0"/>
              <a:t>d</a:t>
            </a:r>
            <a:r>
              <a:rPr lang="en-GB" dirty="0"/>
              <a:t> = .2 (small effect):</a:t>
            </a:r>
          </a:p>
          <a:p>
            <a:pPr lvl="1">
              <a:lnSpc>
                <a:spcPct val="90000"/>
              </a:lnSpc>
            </a:pPr>
            <a:r>
              <a:rPr lang="en-GB" dirty="0"/>
              <a:t>the effect explains 1% of the total variance.</a:t>
            </a:r>
          </a:p>
          <a:p>
            <a:pPr>
              <a:lnSpc>
                <a:spcPct val="90000"/>
              </a:lnSpc>
            </a:pPr>
            <a:r>
              <a:rPr lang="en-GB" i="1" dirty="0"/>
              <a:t>r </a:t>
            </a:r>
            <a:r>
              <a:rPr lang="en-GB" dirty="0"/>
              <a:t>= .3, </a:t>
            </a:r>
            <a:r>
              <a:rPr lang="en-GB" i="1" dirty="0"/>
              <a:t>d</a:t>
            </a:r>
            <a:r>
              <a:rPr lang="en-GB" dirty="0"/>
              <a:t> = .5 (medium effect):</a:t>
            </a:r>
          </a:p>
          <a:p>
            <a:pPr lvl="1">
              <a:lnSpc>
                <a:spcPct val="90000"/>
              </a:lnSpc>
            </a:pPr>
            <a:r>
              <a:rPr lang="en-GB" dirty="0"/>
              <a:t>the effect accounts for 9% of the total variance.</a:t>
            </a:r>
          </a:p>
          <a:p>
            <a:pPr>
              <a:lnSpc>
                <a:spcPct val="90000"/>
              </a:lnSpc>
            </a:pPr>
            <a:r>
              <a:rPr lang="en-GB" i="1" dirty="0"/>
              <a:t>r</a:t>
            </a:r>
            <a:r>
              <a:rPr lang="en-GB" dirty="0"/>
              <a:t> = .5, </a:t>
            </a:r>
            <a:r>
              <a:rPr lang="en-GB" i="1" dirty="0"/>
              <a:t>d</a:t>
            </a:r>
            <a:r>
              <a:rPr lang="en-GB" dirty="0"/>
              <a:t> = .8 (large effect):</a:t>
            </a:r>
          </a:p>
          <a:p>
            <a:pPr lvl="1">
              <a:lnSpc>
                <a:spcPct val="90000"/>
              </a:lnSpc>
            </a:pPr>
            <a:r>
              <a:rPr lang="en-GB" dirty="0"/>
              <a:t>the effect accounts for 25% of the variance</a:t>
            </a:r>
            <a:r>
              <a:rPr lang="en-GB" dirty="0" smtClean="0"/>
              <a:t>.</a:t>
            </a:r>
          </a:p>
          <a:p>
            <a:pPr>
              <a:lnSpc>
                <a:spcPct val="90000"/>
              </a:lnSpc>
            </a:pPr>
            <a:r>
              <a:rPr lang="en-GB" dirty="0" smtClean="0"/>
              <a:t>Beware of these ‘canned’ effect sizes though:</a:t>
            </a:r>
          </a:p>
          <a:p>
            <a:pPr lvl="1">
              <a:lnSpc>
                <a:spcPct val="90000"/>
              </a:lnSpc>
            </a:pPr>
            <a:r>
              <a:rPr lang="en-GB" dirty="0" smtClean="0"/>
              <a:t>The size of effect should be placed within the research context.</a:t>
            </a:r>
            <a:endParaRPr lang="en-GB" dirty="0"/>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16"/>
          </p:nvPr>
        </p:nvSpPr>
        <p:spPr>
          <a:xfrm>
            <a:off x="3124200" y="6248400"/>
            <a:ext cx="2895600" cy="457200"/>
          </a:xfrm>
          <a:prstGeom prst="rect">
            <a:avLst/>
          </a:prstGeom>
        </p:spPr>
        <p:txBody>
          <a:bodyPr/>
          <a:lstStyle/>
          <a:p>
            <a:r>
              <a:rPr lang="en-GB"/>
              <a:t>Andy Field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dissolve">
                                      <p:cBhvr>
                                        <p:cTn id="7" dur="500"/>
                                        <p:tgtEl>
                                          <p:spTgt spid="305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5155">
                                            <p:txEl>
                                              <p:pRg st="0" end="0"/>
                                            </p:txEl>
                                          </p:spTgt>
                                        </p:tgtEl>
                                        <p:attrNameLst>
                                          <p:attrName>style.visibility</p:attrName>
                                        </p:attrNameLst>
                                      </p:cBhvr>
                                      <p:to>
                                        <p:strVal val="visible"/>
                                      </p:to>
                                    </p:set>
                                    <p:animEffect transition="in" filter="dissolve">
                                      <p:cBhvr>
                                        <p:cTn id="12" dur="500"/>
                                        <p:tgtEl>
                                          <p:spTgt spid="30515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5155">
                                            <p:txEl>
                                              <p:pRg st="1" end="1"/>
                                            </p:txEl>
                                          </p:spTgt>
                                        </p:tgtEl>
                                        <p:attrNameLst>
                                          <p:attrName>style.visibility</p:attrName>
                                        </p:attrNameLst>
                                      </p:cBhvr>
                                      <p:to>
                                        <p:strVal val="visible"/>
                                      </p:to>
                                    </p:set>
                                    <p:animEffect transition="in" filter="dissolve">
                                      <p:cBhvr>
                                        <p:cTn id="15" dur="500"/>
                                        <p:tgtEl>
                                          <p:spTgt spid="3051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05155">
                                            <p:txEl>
                                              <p:pRg st="2" end="2"/>
                                            </p:txEl>
                                          </p:spTgt>
                                        </p:tgtEl>
                                        <p:attrNameLst>
                                          <p:attrName>style.visibility</p:attrName>
                                        </p:attrNameLst>
                                      </p:cBhvr>
                                      <p:to>
                                        <p:strVal val="visible"/>
                                      </p:to>
                                    </p:set>
                                    <p:animEffect transition="in" filter="dissolve">
                                      <p:cBhvr>
                                        <p:cTn id="20" dur="500"/>
                                        <p:tgtEl>
                                          <p:spTgt spid="30515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5155">
                                            <p:txEl>
                                              <p:pRg st="3" end="3"/>
                                            </p:txEl>
                                          </p:spTgt>
                                        </p:tgtEl>
                                        <p:attrNameLst>
                                          <p:attrName>style.visibility</p:attrName>
                                        </p:attrNameLst>
                                      </p:cBhvr>
                                      <p:to>
                                        <p:strVal val="visible"/>
                                      </p:to>
                                    </p:set>
                                    <p:animEffect transition="in" filter="dissolve">
                                      <p:cBhvr>
                                        <p:cTn id="23" dur="500"/>
                                        <p:tgtEl>
                                          <p:spTgt spid="3051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05155">
                                            <p:txEl>
                                              <p:pRg st="4" end="4"/>
                                            </p:txEl>
                                          </p:spTgt>
                                        </p:tgtEl>
                                        <p:attrNameLst>
                                          <p:attrName>style.visibility</p:attrName>
                                        </p:attrNameLst>
                                      </p:cBhvr>
                                      <p:to>
                                        <p:strVal val="visible"/>
                                      </p:to>
                                    </p:set>
                                    <p:animEffect transition="in" filter="dissolve">
                                      <p:cBhvr>
                                        <p:cTn id="28" dur="500"/>
                                        <p:tgtEl>
                                          <p:spTgt spid="305155">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5155">
                                            <p:txEl>
                                              <p:pRg st="5" end="5"/>
                                            </p:txEl>
                                          </p:spTgt>
                                        </p:tgtEl>
                                        <p:attrNameLst>
                                          <p:attrName>style.visibility</p:attrName>
                                        </p:attrNameLst>
                                      </p:cBhvr>
                                      <p:to>
                                        <p:strVal val="visible"/>
                                      </p:to>
                                    </p:set>
                                    <p:animEffect transition="in" filter="dissolve">
                                      <p:cBhvr>
                                        <p:cTn id="31" dur="500"/>
                                        <p:tgtEl>
                                          <p:spTgt spid="30515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05155">
                                            <p:txEl>
                                              <p:pRg st="6" end="6"/>
                                            </p:txEl>
                                          </p:spTgt>
                                        </p:tgtEl>
                                        <p:attrNameLst>
                                          <p:attrName>style.visibility</p:attrName>
                                        </p:attrNameLst>
                                      </p:cBhvr>
                                      <p:to>
                                        <p:strVal val="visible"/>
                                      </p:to>
                                    </p:set>
                                    <p:animEffect transition="in" filter="dissolve">
                                      <p:cBhvr>
                                        <p:cTn id="36" dur="500"/>
                                        <p:tgtEl>
                                          <p:spTgt spid="305155">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05155">
                                            <p:txEl>
                                              <p:pRg st="7" end="7"/>
                                            </p:txEl>
                                          </p:spTgt>
                                        </p:tgtEl>
                                        <p:attrNameLst>
                                          <p:attrName>style.visibility</p:attrName>
                                        </p:attrNameLst>
                                      </p:cBhvr>
                                      <p:to>
                                        <p:strVal val="visible"/>
                                      </p:to>
                                    </p:set>
                                    <p:animEffect transition="in" filter="dissolve">
                                      <p:cBhvr>
                                        <p:cTn id="39"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4" grpId="0"/>
      <p:bldP spid="30515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a:t>
            </a:r>
            <a:endParaRPr lang="en-US" dirty="0"/>
          </a:p>
        </p:txBody>
      </p:sp>
      <p:sp>
        <p:nvSpPr>
          <p:cNvPr id="3" name="Content Placeholder 2"/>
          <p:cNvSpPr>
            <a:spLocks noGrp="1"/>
          </p:cNvSpPr>
          <p:nvPr>
            <p:ph sz="quarter" idx="1"/>
          </p:nvPr>
        </p:nvSpPr>
        <p:spPr/>
        <p:txBody>
          <a:bodyPr/>
          <a:lstStyle/>
          <a:p>
            <a:r>
              <a:rPr lang="en-US" dirty="0" smtClean="0"/>
              <a:t>Generally </a:t>
            </a:r>
            <a:r>
              <a:rPr lang="en-US" dirty="0" err="1" smtClean="0"/>
              <a:t>CIs</a:t>
            </a:r>
            <a:r>
              <a:rPr lang="en-US" dirty="0" smtClean="0"/>
              <a:t> are reported in [ ]</a:t>
            </a:r>
          </a:p>
          <a:p>
            <a:pPr lvl="1"/>
            <a:r>
              <a:rPr lang="en-US" i="1" dirty="0" smtClean="0"/>
              <a:t>M</a:t>
            </a:r>
            <a:r>
              <a:rPr lang="en-US" dirty="0" smtClean="0"/>
              <a:t> = .27 [.15, .39]</a:t>
            </a:r>
          </a:p>
          <a:p>
            <a:pPr lvl="1"/>
            <a:r>
              <a:rPr lang="en-US" dirty="0" smtClean="0"/>
              <a:t>But you will also want to denote what type of CI at some point (95% or 99%)</a:t>
            </a:r>
          </a:p>
          <a:p>
            <a:r>
              <a:rPr lang="en-US" dirty="0" err="1" smtClean="0"/>
              <a:t>APA</a:t>
            </a:r>
            <a:r>
              <a:rPr lang="en-US" dirty="0" smtClean="0"/>
              <a:t> requests exact </a:t>
            </a:r>
            <a:r>
              <a:rPr lang="en-US" i="1" dirty="0" smtClean="0"/>
              <a:t>p</a:t>
            </a:r>
            <a:r>
              <a:rPr lang="en-US" dirty="0" smtClean="0"/>
              <a:t> values.</a:t>
            </a:r>
          </a:p>
          <a:p>
            <a:pPr lvl="1"/>
            <a:r>
              <a:rPr lang="en-US" dirty="0" smtClean="0"/>
              <a:t>So you use </a:t>
            </a:r>
            <a:r>
              <a:rPr lang="en-US" i="1" dirty="0" smtClean="0"/>
              <a:t>p</a:t>
            </a:r>
            <a:r>
              <a:rPr lang="en-US" dirty="0" smtClean="0"/>
              <a:t> = .15 or </a:t>
            </a:r>
            <a:r>
              <a:rPr lang="en-US" i="1" dirty="0" smtClean="0"/>
              <a:t>p </a:t>
            </a:r>
            <a:r>
              <a:rPr lang="en-US" dirty="0" smtClean="0"/>
              <a:t>= .02</a:t>
            </a:r>
          </a:p>
          <a:p>
            <a:pPr lvl="1"/>
            <a:r>
              <a:rPr lang="en-US" i="1" dirty="0" smtClean="0"/>
              <a:t>p</a:t>
            </a:r>
            <a:r>
              <a:rPr lang="en-US" dirty="0" smtClean="0"/>
              <a:t> &lt; .001 rule for .000 in </a:t>
            </a:r>
            <a:r>
              <a:rPr lang="en-US" i="1" dirty="0" smtClean="0"/>
              <a:t>R</a:t>
            </a:r>
            <a:r>
              <a:rPr lang="en-US" dirty="0" smtClean="0"/>
              <a:t>.</a:t>
            </a:r>
            <a:endParaRPr lang="en-US" dirty="0" smtClean="0"/>
          </a:p>
          <a:p>
            <a:r>
              <a:rPr lang="en-US" dirty="0" smtClean="0"/>
              <a:t>All test statistics should include</a:t>
            </a:r>
          </a:p>
          <a:p>
            <a:pPr lvl="1"/>
            <a:r>
              <a:rPr lang="en-US" dirty="0" smtClean="0"/>
              <a:t>Test statistic (i.e. F, t) and </a:t>
            </a:r>
            <a:r>
              <a:rPr lang="en-US" i="1" dirty="0" err="1" smtClean="0"/>
              <a:t>df</a:t>
            </a:r>
            <a:endParaRPr lang="en-US" dirty="0" smtClean="0"/>
          </a:p>
          <a:p>
            <a:pPr lvl="1"/>
            <a:r>
              <a:rPr lang="en-US" dirty="0" smtClean="0"/>
              <a:t>P value</a:t>
            </a:r>
          </a:p>
          <a:p>
            <a:pPr lvl="1"/>
            <a:r>
              <a:rPr lang="en-US" dirty="0" smtClean="0"/>
              <a:t>Effect size</a:t>
            </a:r>
          </a:p>
          <a:p>
            <a:pPr lvl="1"/>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en-GB" dirty="0"/>
              <a:t>The Only Equation You Will Ever Need</a:t>
            </a:r>
          </a:p>
        </p:txBody>
      </p:sp>
      <p:graphicFrame>
        <p:nvGraphicFramePr>
          <p:cNvPr id="120837" name="Object 5"/>
          <p:cNvGraphicFramePr>
            <a:graphicFrameLocks noGrp="1" noChangeAspect="1"/>
          </p:cNvGraphicFramePr>
          <p:nvPr>
            <p:ph sz="quarter" idx="1"/>
            <p:extLst>
              <p:ext uri="{D42A27DB-BD31-4B8C-83A1-F6EECF244321}">
                <p14:modId xmlns:p14="http://schemas.microsoft.com/office/powerpoint/2010/main" val="1229484289"/>
              </p:ext>
            </p:extLst>
          </p:nvPr>
        </p:nvGraphicFramePr>
        <p:xfrm>
          <a:off x="1371600" y="2286000"/>
          <a:ext cx="6067425" cy="847725"/>
        </p:xfrm>
        <a:graphic>
          <a:graphicData uri="http://schemas.openxmlformats.org/presentationml/2006/ole">
            <mc:AlternateContent xmlns:mc="http://schemas.openxmlformats.org/markup-compatibility/2006">
              <mc:Choice xmlns:v="urn:schemas-microsoft-com:vml" Requires="v">
                <p:oleObj spid="_x0000_s61452" name="Equation" r:id="rId4" imgW="1727200" imgH="241300" progId="Equation.3">
                  <p:embed/>
                </p:oleObj>
              </mc:Choice>
              <mc:Fallback>
                <p:oleObj name="Equation" r:id="rId4" imgW="1727200" imgH="241300" progId="Equation.3">
                  <p:embed/>
                  <p:pic>
                    <p:nvPicPr>
                      <p:cNvPr id="0" name="Picture 2"/>
                      <p:cNvPicPr>
                        <a:picLocks noGrp="1" noChangeAspect="1" noChangeArrowheads="1"/>
                      </p:cNvPicPr>
                      <p:nvPr/>
                    </p:nvPicPr>
                    <p:blipFill>
                      <a:blip r:embed="rId5">
                        <a:grayscl/>
                        <a:biLevel thresh="50000"/>
                      </a:blip>
                      <a:srcRect/>
                      <a:stretch>
                        <a:fillRect/>
                      </a:stretch>
                    </p:blipFill>
                    <p:spPr bwMode="auto">
                      <a:xfrm>
                        <a:off x="1371600" y="2286000"/>
                        <a:ext cx="6067425" cy="847725"/>
                      </a:xfrm>
                      <a:prstGeom prst="rect">
                        <a:avLst/>
                      </a:prstGeom>
                      <a:noFill/>
                      <a:ln>
                        <a:noFill/>
                      </a:ln>
                      <a:effectLst>
                        <a:outerShdw blurRad="63500" dist="161645" dir="2700000" algn="ctr" rotWithShape="0">
                          <a:schemeClr val="bg2">
                            <a:alpha val="74997"/>
                          </a:schemeClr>
                        </a:outerShdw>
                      </a:effectLst>
                      <a:extLst/>
                    </p:spPr>
                  </p:pic>
                </p:oleObj>
              </mc:Fallback>
            </mc:AlternateContent>
          </a:graphicData>
        </a:graphic>
      </p:graphicFrame>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75DC9CBD-0B8E-44B0-82E4-D6CE09DDF8A2}" type="slidenum">
              <a:rPr lang="en-US"/>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dissolve">
                                      <p:cBhvr>
                                        <p:cTn id="7" dur="500"/>
                                        <p:tgtEl>
                                          <p:spTgt spid="12083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 calcmode="lin" valueType="num">
                                      <p:cBhvr>
                                        <p:cTn id="12" dur="1000" fill="hold"/>
                                        <p:tgtEl>
                                          <p:spTgt spid="120837"/>
                                        </p:tgtEl>
                                        <p:attrNameLst>
                                          <p:attrName>ppt_w</p:attrName>
                                        </p:attrNameLst>
                                      </p:cBhvr>
                                      <p:tavLst>
                                        <p:tav tm="0">
                                          <p:val>
                                            <p:fltVal val="0"/>
                                          </p:val>
                                        </p:tav>
                                        <p:tav tm="100000">
                                          <p:val>
                                            <p:strVal val="#ppt_w"/>
                                          </p:val>
                                        </p:tav>
                                      </p:tavLst>
                                    </p:anim>
                                    <p:anim calcmode="lin" valueType="num">
                                      <p:cBhvr>
                                        <p:cTn id="13" dur="1000" fill="hold"/>
                                        <p:tgtEl>
                                          <p:spTgt spid="120837"/>
                                        </p:tgtEl>
                                        <p:attrNameLst>
                                          <p:attrName>ppt_h</p:attrName>
                                        </p:attrNameLst>
                                      </p:cBhvr>
                                      <p:tavLst>
                                        <p:tav tm="0">
                                          <p:val>
                                            <p:fltVal val="0"/>
                                          </p:val>
                                        </p:tav>
                                        <p:tav tm="100000">
                                          <p:val>
                                            <p:strVal val="#ppt_h"/>
                                          </p:val>
                                        </p:tav>
                                      </p:tavLst>
                                    </p:anim>
                                    <p:anim calcmode="lin" valueType="num">
                                      <p:cBhvr>
                                        <p:cTn id="14" dur="1000" fill="hold"/>
                                        <p:tgtEl>
                                          <p:spTgt spid="12083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208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GB"/>
              <a:t>A Simple Statistical Model</a:t>
            </a:r>
          </a:p>
        </p:txBody>
      </p:sp>
      <p:sp>
        <p:nvSpPr>
          <p:cNvPr id="152579" name="Rectangle 3"/>
          <p:cNvSpPr>
            <a:spLocks noGrp="1" noChangeArrowheads="1"/>
          </p:cNvSpPr>
          <p:nvPr>
            <p:ph sz="quarter" idx="1"/>
          </p:nvPr>
        </p:nvSpPr>
        <p:spPr/>
        <p:txBody>
          <a:bodyPr/>
          <a:lstStyle/>
          <a:p>
            <a:pPr>
              <a:spcBef>
                <a:spcPct val="30000"/>
              </a:spcBef>
              <a:spcAft>
                <a:spcPct val="30000"/>
              </a:spcAft>
            </a:pPr>
            <a:r>
              <a:rPr lang="en-GB" sz="2800"/>
              <a:t>In Statistics we fit models to our data (i.e. we use a statistical model to represent what is happening in the real world).</a:t>
            </a:r>
          </a:p>
          <a:p>
            <a:pPr>
              <a:spcBef>
                <a:spcPct val="30000"/>
              </a:spcBef>
              <a:spcAft>
                <a:spcPct val="30000"/>
              </a:spcAft>
            </a:pPr>
            <a:r>
              <a:rPr lang="en-GB" sz="2800"/>
              <a:t>The mean is a hypothetical value (i.e. it doesn’t have to be a value that actually exists in the data set).</a:t>
            </a:r>
          </a:p>
          <a:p>
            <a:pPr>
              <a:spcBef>
                <a:spcPct val="30000"/>
              </a:spcBef>
              <a:spcAft>
                <a:spcPct val="30000"/>
              </a:spcAft>
            </a:pPr>
            <a:r>
              <a:rPr lang="en-GB" sz="2800"/>
              <a:t>As such, the mean is simple statistical model.</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50FDD2A1-7191-4702-B7C4-873FA1AB38B8}" type="slidenum">
              <a:rPr lang="en-US"/>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dissolve">
                                      <p:cBhvr>
                                        <p:cTn id="7" dur="500"/>
                                        <p:tgtEl>
                                          <p:spTgt spid="152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579">
                                            <p:txEl>
                                              <p:pRg st="0" end="0"/>
                                            </p:txEl>
                                          </p:spTgt>
                                        </p:tgtEl>
                                        <p:attrNameLst>
                                          <p:attrName>style.visibility</p:attrName>
                                        </p:attrNameLst>
                                      </p:cBhvr>
                                      <p:to>
                                        <p:strVal val="visible"/>
                                      </p:to>
                                    </p:set>
                                    <p:animEffect transition="in" filter="dissolve">
                                      <p:cBhvr>
                                        <p:cTn id="12" dur="500"/>
                                        <p:tgtEl>
                                          <p:spTgt spid="152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579">
                                            <p:txEl>
                                              <p:pRg st="1" end="1"/>
                                            </p:txEl>
                                          </p:spTgt>
                                        </p:tgtEl>
                                        <p:attrNameLst>
                                          <p:attrName>style.visibility</p:attrName>
                                        </p:attrNameLst>
                                      </p:cBhvr>
                                      <p:to>
                                        <p:strVal val="visible"/>
                                      </p:to>
                                    </p:set>
                                    <p:animEffect transition="in" filter="dissolve">
                                      <p:cBhvr>
                                        <p:cTn id="17" dur="500"/>
                                        <p:tgtEl>
                                          <p:spTgt spid="152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2579">
                                            <p:txEl>
                                              <p:pRg st="2" end="2"/>
                                            </p:txEl>
                                          </p:spTgt>
                                        </p:tgtEl>
                                        <p:attrNameLst>
                                          <p:attrName>style.visibility</p:attrName>
                                        </p:attrNameLst>
                                      </p:cBhvr>
                                      <p:to>
                                        <p:strVal val="visible"/>
                                      </p:to>
                                    </p:set>
                                    <p:animEffect transition="in" filter="dissolve">
                                      <p:cBhvr>
                                        <p:cTn id="22" dur="500"/>
                                        <p:tgtEl>
                                          <p:spTgt spid="152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Parameters</a:t>
            </a:r>
            <a:endParaRPr lang="en-US" dirty="0"/>
          </a:p>
        </p:txBody>
      </p:sp>
      <p:sp>
        <p:nvSpPr>
          <p:cNvPr id="4" name="Content Placeholder 3"/>
          <p:cNvSpPr>
            <a:spLocks noGrp="1"/>
          </p:cNvSpPr>
          <p:nvPr>
            <p:ph sz="quarter" idx="1"/>
          </p:nvPr>
        </p:nvSpPr>
        <p:spPr/>
        <p:txBody>
          <a:bodyPr/>
          <a:lstStyle/>
          <a:p>
            <a:r>
              <a:rPr lang="en-US" dirty="0" smtClean="0"/>
              <a:t>Numbers estimated from the data to represent the population</a:t>
            </a:r>
          </a:p>
          <a:p>
            <a:pPr lvl="1"/>
            <a:r>
              <a:rPr lang="en-US" dirty="0" smtClean="0"/>
              <a:t>So I can say that generally, people overestimate by about 50 points (the intercept in regression)</a:t>
            </a:r>
          </a:p>
          <a:p>
            <a:pPr lvl="1"/>
            <a:r>
              <a:rPr lang="en-US" dirty="0" smtClean="0"/>
              <a:t>And increase those estimations by .27 for larger values (the slope in regression)</a:t>
            </a:r>
          </a:p>
          <a:p>
            <a:r>
              <a:rPr lang="en-US" dirty="0" smtClean="0"/>
              <a:t>Sample statistics = the numbers estimated from a single test/study/experiment </a:t>
            </a:r>
          </a:p>
          <a:p>
            <a:pPr lvl="1"/>
            <a:r>
              <a:rPr lang="en-US" dirty="0" smtClean="0"/>
              <a:t>Usually you refer to statistics as one study, parameters as the generalized idea.</a:t>
            </a:r>
          </a:p>
          <a:p>
            <a:r>
              <a:rPr lang="en-US" dirty="0" smtClean="0"/>
              <a:t>Parameters = Greek symbols </a:t>
            </a:r>
          </a:p>
          <a:p>
            <a:r>
              <a:rPr lang="en-US" dirty="0" smtClean="0"/>
              <a:t>Statistics = Latin letters (“normal English”)</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GB"/>
              <a:t>Measuring the ‘Fit’ of the Model</a:t>
            </a:r>
          </a:p>
        </p:txBody>
      </p:sp>
      <p:sp>
        <p:nvSpPr>
          <p:cNvPr id="123907" name="Rectangle 3"/>
          <p:cNvSpPr>
            <a:spLocks noGrp="1" noChangeArrowheads="1"/>
          </p:cNvSpPr>
          <p:nvPr>
            <p:ph sz="quarter" idx="1"/>
          </p:nvPr>
        </p:nvSpPr>
        <p:spPr>
          <a:xfrm>
            <a:off x="1142977" y="1892300"/>
            <a:ext cx="7543824" cy="4233863"/>
          </a:xfrm>
        </p:spPr>
        <p:txBody>
          <a:bodyPr/>
          <a:lstStyle/>
          <a:p>
            <a:r>
              <a:rPr lang="en-GB" dirty="0"/>
              <a:t>The mean is a </a:t>
            </a:r>
            <a:r>
              <a:rPr lang="en-GB" i="1" dirty="0"/>
              <a:t>model</a:t>
            </a:r>
            <a:r>
              <a:rPr lang="en-GB" dirty="0"/>
              <a:t> of what happens in the real world: the </a:t>
            </a:r>
            <a:r>
              <a:rPr lang="en-GB" i="1" dirty="0"/>
              <a:t>typical</a:t>
            </a:r>
            <a:r>
              <a:rPr lang="en-GB" dirty="0"/>
              <a:t> score</a:t>
            </a:r>
          </a:p>
          <a:p>
            <a:r>
              <a:rPr lang="en-GB" dirty="0"/>
              <a:t>It is not a perfect representation of the data</a:t>
            </a:r>
          </a:p>
          <a:p>
            <a:r>
              <a:rPr lang="en-GB" dirty="0"/>
              <a:t>How can we assess how well the mean represents reality?</a:t>
            </a:r>
          </a:p>
        </p:txBody>
      </p:sp>
      <p:sp>
        <p:nvSpPr>
          <p:cNvPr id="4" name="Date Placeholder 3"/>
          <p:cNvSpPr>
            <a:spLocks noGrp="1"/>
          </p:cNvSpPr>
          <p:nvPr>
            <p:ph type="dt" sz="half" idx="14"/>
          </p:nvPr>
        </p:nvSpPr>
        <p:spPr>
          <a:xfrm>
            <a:off x="0" y="6357958"/>
            <a:ext cx="857224" cy="365125"/>
          </a:xfrm>
          <a:prstGeom prst="rect">
            <a:avLst/>
          </a:prstGeom>
        </p:spPr>
        <p:txBody>
          <a:bodyPr/>
          <a:lstStyle/>
          <a:p>
            <a:r>
              <a:rPr lang="en-US"/>
              <a:t>Slide </a:t>
            </a:r>
            <a:fld id="{07EC32F8-0C12-4E81-8BFD-4C25EC68810B}" type="slidenum">
              <a:rPr lang="en-US"/>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dissolve">
                                      <p:cBhvr>
                                        <p:cTn id="7" dur="500"/>
                                        <p:tgtEl>
                                          <p:spTgt spid="123906"/>
                                        </p:tgtEl>
                                      </p:cBhvr>
                                    </p:animEffect>
                                  </p:childTnLst>
                                </p:cTn>
                              </p:par>
                            </p:childTnLst>
                          </p:cTn>
                        </p:par>
                        <p:par>
                          <p:cTn id="8" fill="hold">
                            <p:stCondLst>
                              <p:cond delay="500"/>
                            </p:stCondLst>
                            <p:childTnLst>
                              <p:par>
                                <p:cTn id="9" presetID="9" presetClass="entr" presetSubtype="0" fill="hold" grpId="0" nodeType="afterEffect">
                                  <p:stCondLst>
                                    <p:cond delay="2000"/>
                                  </p:stCondLst>
                                  <p:childTnLst>
                                    <p:set>
                                      <p:cBhvr>
                                        <p:cTn id="10" dur="1" fill="hold">
                                          <p:stCondLst>
                                            <p:cond delay="0"/>
                                          </p:stCondLst>
                                        </p:cTn>
                                        <p:tgtEl>
                                          <p:spTgt spid="123907">
                                            <p:txEl>
                                              <p:pRg st="0" end="0"/>
                                            </p:txEl>
                                          </p:spTgt>
                                        </p:tgtEl>
                                        <p:attrNameLst>
                                          <p:attrName>style.visibility</p:attrName>
                                        </p:attrNameLst>
                                      </p:cBhvr>
                                      <p:to>
                                        <p:strVal val="visible"/>
                                      </p:to>
                                    </p:set>
                                    <p:animEffect transition="in" filter="dissolve">
                                      <p:cBhvr>
                                        <p:cTn id="11" dur="500"/>
                                        <p:tgtEl>
                                          <p:spTgt spid="123907">
                                            <p:txEl>
                                              <p:pRg st="0" end="0"/>
                                            </p:txEl>
                                          </p:spTgt>
                                        </p:tgtEl>
                                      </p:cBhvr>
                                    </p:animEffect>
                                  </p:childTnLst>
                                </p:cTn>
                              </p:par>
                            </p:childTnLst>
                          </p:cTn>
                        </p:par>
                        <p:par>
                          <p:cTn id="12" fill="hold">
                            <p:stCondLst>
                              <p:cond delay="3000"/>
                            </p:stCondLst>
                            <p:childTnLst>
                              <p:par>
                                <p:cTn id="13" presetID="9" presetClass="entr" presetSubtype="0" fill="hold" grpId="0" nodeType="afterEffect">
                                  <p:stCondLst>
                                    <p:cond delay="2000"/>
                                  </p:stCondLst>
                                  <p:childTnLst>
                                    <p:set>
                                      <p:cBhvr>
                                        <p:cTn id="14" dur="1" fill="hold">
                                          <p:stCondLst>
                                            <p:cond delay="0"/>
                                          </p:stCondLst>
                                        </p:cTn>
                                        <p:tgtEl>
                                          <p:spTgt spid="123907">
                                            <p:txEl>
                                              <p:pRg st="1" end="1"/>
                                            </p:txEl>
                                          </p:spTgt>
                                        </p:tgtEl>
                                        <p:attrNameLst>
                                          <p:attrName>style.visibility</p:attrName>
                                        </p:attrNameLst>
                                      </p:cBhvr>
                                      <p:to>
                                        <p:strVal val="visible"/>
                                      </p:to>
                                    </p:set>
                                    <p:animEffect transition="in" filter="dissolve">
                                      <p:cBhvr>
                                        <p:cTn id="15" dur="500"/>
                                        <p:tgtEl>
                                          <p:spTgt spid="123907">
                                            <p:txEl>
                                              <p:pRg st="1" end="1"/>
                                            </p:txEl>
                                          </p:spTgt>
                                        </p:tgtEl>
                                      </p:cBhvr>
                                    </p:animEffect>
                                  </p:childTnLst>
                                </p:cTn>
                              </p:par>
                            </p:childTnLst>
                          </p:cTn>
                        </p:par>
                        <p:par>
                          <p:cTn id="16" fill="hold">
                            <p:stCondLst>
                              <p:cond delay="5500"/>
                            </p:stCondLst>
                            <p:childTnLst>
                              <p:par>
                                <p:cTn id="17" presetID="9" presetClass="entr" presetSubtype="0" fill="hold" grpId="0" nodeType="afterEffect">
                                  <p:stCondLst>
                                    <p:cond delay="2000"/>
                                  </p:stCondLst>
                                  <p:childTnLst>
                                    <p:set>
                                      <p:cBhvr>
                                        <p:cTn id="18" dur="1" fill="hold">
                                          <p:stCondLst>
                                            <p:cond delay="0"/>
                                          </p:stCondLst>
                                        </p:cTn>
                                        <p:tgtEl>
                                          <p:spTgt spid="123907">
                                            <p:txEl>
                                              <p:pRg st="2" end="2"/>
                                            </p:txEl>
                                          </p:spTgt>
                                        </p:tgtEl>
                                        <p:attrNameLst>
                                          <p:attrName>style.visibility</p:attrName>
                                        </p:attrNameLst>
                                      </p:cBhvr>
                                      <p:to>
                                        <p:strVal val="visible"/>
                                      </p:to>
                                    </p:set>
                                    <p:animEffect transition="in" filter="dissolve">
                                      <p:cBhvr>
                                        <p:cTn id="19" dur="50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P spid="123907" grpId="0" build="p" autoUpdateAnimBg="0" advAuto="200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fitting model From real data</a:t>
            </a:r>
            <a:endParaRPr lang="en-US" dirty="0"/>
          </a:p>
        </p:txBody>
      </p:sp>
      <p:sp>
        <p:nvSpPr>
          <p:cNvPr id="3" name="TextBox 2"/>
          <p:cNvSpPr txBox="1"/>
          <p:nvPr/>
        </p:nvSpPr>
        <p:spPr>
          <a:xfrm>
            <a:off x="4800600" y="6488668"/>
            <a:ext cx="4343400" cy="369332"/>
          </a:xfrm>
          <a:prstGeom prst="rect">
            <a:avLst/>
          </a:prstGeom>
          <a:noFill/>
        </p:spPr>
        <p:txBody>
          <a:bodyPr wrap="square" rtlCol="0">
            <a:spAutoFit/>
          </a:bodyPr>
          <a:lstStyle/>
          <a:p>
            <a:r>
              <a:rPr lang="en-US" dirty="0" err="1" smtClean="0"/>
              <a:t>erin‘s</a:t>
            </a:r>
            <a:r>
              <a:rPr lang="en-US" dirty="0" smtClean="0"/>
              <a:t> associative judgment research</a:t>
            </a:r>
            <a:endParaRPr lang="en-US" dirty="0"/>
          </a:p>
        </p:txBody>
      </p:sp>
      <p:graphicFrame>
        <p:nvGraphicFramePr>
          <p:cNvPr id="4" name="Chart 3"/>
          <p:cNvGraphicFramePr/>
          <p:nvPr/>
        </p:nvGraphicFramePr>
        <p:xfrm>
          <a:off x="2438400" y="1447800"/>
          <a:ext cx="4352925" cy="3771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nvGraphicFramePr>
        <p:xfrm>
          <a:off x="2895600" y="1219200"/>
          <a:ext cx="4105275" cy="3657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128</TotalTime>
  <Words>1851</Words>
  <Application>Microsoft Macintosh PowerPoint</Application>
  <PresentationFormat>On-screen Show (4:3)</PresentationFormat>
  <Paragraphs>286</Paragraphs>
  <Slides>41</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53" baseType="lpstr">
      <vt:lpstr>Arial</vt:lpstr>
      <vt:lpstr>Arial Black</vt:lpstr>
      <vt:lpstr>Calibri</vt:lpstr>
      <vt:lpstr>Century Schoolbook</vt:lpstr>
      <vt:lpstr>Symbol</vt:lpstr>
      <vt:lpstr>Times New Roman</vt:lpstr>
      <vt:lpstr>Trebuchet MS</vt:lpstr>
      <vt:lpstr>Wingdings</vt:lpstr>
      <vt:lpstr>Wingdings 2</vt:lpstr>
      <vt:lpstr>Oriel</vt:lpstr>
      <vt:lpstr>Equation</vt:lpstr>
      <vt:lpstr>Chart</vt:lpstr>
      <vt:lpstr>Everything You Ever wanted To Know About Statistics</vt:lpstr>
      <vt:lpstr>Aims and Objectives</vt:lpstr>
      <vt:lpstr>The Research Process</vt:lpstr>
      <vt:lpstr>Populations and Samples</vt:lpstr>
      <vt:lpstr>The Only Equation You Will Ever Need</vt:lpstr>
      <vt:lpstr>A Simple Statistical Model</vt:lpstr>
      <vt:lpstr>Parameters</vt:lpstr>
      <vt:lpstr>Measuring the ‘Fit’ of the Model</vt:lpstr>
      <vt:lpstr>Bad fitting model From real data</vt:lpstr>
      <vt:lpstr>Poor fitting model From real data</vt:lpstr>
      <vt:lpstr>Good fitting model From real data</vt:lpstr>
      <vt:lpstr>A Perfect Fit</vt:lpstr>
      <vt:lpstr>Calculating ‘Error’</vt:lpstr>
      <vt:lpstr>PowerPoint Presentation</vt:lpstr>
      <vt:lpstr>Use the Total Error?</vt:lpstr>
      <vt:lpstr>Sum of Squared Errors</vt:lpstr>
      <vt:lpstr>PowerPoint Presentation</vt:lpstr>
      <vt:lpstr>Mean squared Error (standard deviation)</vt:lpstr>
      <vt:lpstr>Degrees of Freedom</vt:lpstr>
      <vt:lpstr>Quick Summary</vt:lpstr>
      <vt:lpstr>The SD and the Shape of a Distribution</vt:lpstr>
      <vt:lpstr>Why?!?!</vt:lpstr>
      <vt:lpstr>The Standard Error</vt:lpstr>
      <vt:lpstr>Sampling Variation</vt:lpstr>
      <vt:lpstr>PowerPoint Presentation</vt:lpstr>
      <vt:lpstr>Standard Error</vt:lpstr>
      <vt:lpstr>Confidence Intervals</vt:lpstr>
      <vt:lpstr>CIs for Z-scores</vt:lpstr>
      <vt:lpstr>PowerPoint Presentation</vt:lpstr>
      <vt:lpstr>Showing Confidence Intervals Visually </vt:lpstr>
      <vt:lpstr>Types of Hypotheses</vt:lpstr>
      <vt:lpstr>What does Statistical Significance (NHST) Tell Us?</vt:lpstr>
      <vt:lpstr>Test Statistics</vt:lpstr>
      <vt:lpstr>One- and Two-Tailed Tests</vt:lpstr>
      <vt:lpstr>Type I and Type II Errors</vt:lpstr>
      <vt:lpstr>What to do?!</vt:lpstr>
      <vt:lpstr>Power</vt:lpstr>
      <vt:lpstr>Effect Sizes</vt:lpstr>
      <vt:lpstr>Effect Size Measures</vt:lpstr>
      <vt:lpstr>Effect Size Measures</vt:lpstr>
      <vt:lpstr>Reporting</vt:lpstr>
    </vt:vector>
  </TitlesOfParts>
  <Company>Grizli777</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Ever wanted To Know About Statistics</dc:title>
  <dc:creator>ausername</dc:creator>
  <cp:lastModifiedBy>Erin M. Buchanan</cp:lastModifiedBy>
  <cp:revision>51</cp:revision>
  <dcterms:created xsi:type="dcterms:W3CDTF">2013-08-25T17:09:39Z</dcterms:created>
  <dcterms:modified xsi:type="dcterms:W3CDTF">2016-08-29T02:49:45Z</dcterms:modified>
</cp:coreProperties>
</file>